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7"/>
  </p:notesMasterIdLst>
  <p:sldIdLst>
    <p:sldId id="370" r:id="rId2"/>
    <p:sldId id="372" r:id="rId3"/>
    <p:sldId id="371" r:id="rId4"/>
    <p:sldId id="376" r:id="rId5"/>
    <p:sldId id="380" r:id="rId6"/>
  </p:sldIdLst>
  <p:sldSz cx="12192000" cy="6858000"/>
  <p:notesSz cx="6858000" cy="9144000"/>
  <p:defaultText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2C503"/>
    <a:srgbClr val="E56A54"/>
    <a:srgbClr val="8AC503"/>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465" autoAdjust="0"/>
    <p:restoredTop sz="67949" autoAdjust="0"/>
  </p:normalViewPr>
  <p:slideViewPr>
    <p:cSldViewPr snapToGrid="0">
      <p:cViewPr varScale="1">
        <p:scale>
          <a:sx n="43" d="100"/>
          <a:sy n="43" d="100"/>
        </p:scale>
        <p:origin x="1560" y="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notesMaster" Target="notesMasters/notesMaster1.xml"/><Relationship Id="rId12" Type="http://schemas.microsoft.com/office/2016/11/relationships/changesInfo" Target="changesInfos/changesInfo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deboyejo,Adedapo" userId="S::c837285436@colostate.edu::719f2fa3-6da6-42f4-b2f2-b3e95e7e5eb0" providerId="AD" clId="Web-{934DCEE7-99D0-E486-268E-A736AF990F67}"/>
    <pc:docChg chg="modSld">
      <pc:chgData name="Adeboyejo,Adedapo" userId="S::c837285436@colostate.edu::719f2fa3-6da6-42f4-b2f2-b3e95e7e5eb0" providerId="AD" clId="Web-{934DCEE7-99D0-E486-268E-A736AF990F67}" dt="2025-05-15T03:08:24.941" v="1"/>
      <pc:docMkLst>
        <pc:docMk/>
      </pc:docMkLst>
      <pc:sldChg chg="addSp">
        <pc:chgData name="Adeboyejo,Adedapo" userId="S::c837285436@colostate.edu::719f2fa3-6da6-42f4-b2f2-b3e95e7e5eb0" providerId="AD" clId="Web-{934DCEE7-99D0-E486-268E-A736AF990F67}" dt="2025-05-15T03:06:27.566" v="0"/>
        <pc:sldMkLst>
          <pc:docMk/>
          <pc:sldMk cId="3958995043" sldId="382"/>
        </pc:sldMkLst>
      </pc:sldChg>
      <pc:sldChg chg="addSp">
        <pc:chgData name="Adeboyejo,Adedapo" userId="S::c837285436@colostate.edu::719f2fa3-6da6-42f4-b2f2-b3e95e7e5eb0" providerId="AD" clId="Web-{934DCEE7-99D0-E486-268E-A736AF990F67}" dt="2025-05-15T03:08:24.941" v="1"/>
        <pc:sldMkLst>
          <pc:docMk/>
          <pc:sldMk cId="3569184956" sldId="383"/>
        </pc:sldMkLst>
      </pc:sldChg>
    </pc:docChg>
  </pc:docChgLst>
  <pc:docChgLst>
    <pc:chgData name="Adeboyejo,Adedapo" userId="719f2fa3-6da6-42f4-b2f2-b3e95e7e5eb0" providerId="ADAL" clId="{37AD3E39-9849-4118-B756-637A24F32C19}"/>
    <pc:docChg chg="delSld">
      <pc:chgData name="Adeboyejo,Adedapo" userId="719f2fa3-6da6-42f4-b2f2-b3e95e7e5eb0" providerId="ADAL" clId="{37AD3E39-9849-4118-B756-637A24F32C19}" dt="2025-05-21T19:01:07.551" v="8" actId="47"/>
      <pc:docMkLst>
        <pc:docMk/>
      </pc:docMkLst>
      <pc:sldChg chg="del">
        <pc:chgData name="Adeboyejo,Adedapo" userId="719f2fa3-6da6-42f4-b2f2-b3e95e7e5eb0" providerId="ADAL" clId="{37AD3E39-9849-4118-B756-637A24F32C19}" dt="2025-05-21T19:00:30.787" v="0" actId="2696"/>
        <pc:sldMkLst>
          <pc:docMk/>
          <pc:sldMk cId="751331123" sldId="270"/>
        </pc:sldMkLst>
      </pc:sldChg>
      <pc:sldChg chg="del">
        <pc:chgData name="Adeboyejo,Adedapo" userId="719f2fa3-6da6-42f4-b2f2-b3e95e7e5eb0" providerId="ADAL" clId="{37AD3E39-9849-4118-B756-637A24F32C19}" dt="2025-05-21T19:00:30.787" v="0" actId="2696"/>
        <pc:sldMkLst>
          <pc:docMk/>
          <pc:sldMk cId="3787781998" sldId="344"/>
        </pc:sldMkLst>
      </pc:sldChg>
      <pc:sldChg chg="del">
        <pc:chgData name="Adeboyejo,Adedapo" userId="719f2fa3-6da6-42f4-b2f2-b3e95e7e5eb0" providerId="ADAL" clId="{37AD3E39-9849-4118-B756-637A24F32C19}" dt="2025-05-21T19:00:30.787" v="0" actId="2696"/>
        <pc:sldMkLst>
          <pc:docMk/>
          <pc:sldMk cId="4000559091" sldId="349"/>
        </pc:sldMkLst>
      </pc:sldChg>
      <pc:sldChg chg="del">
        <pc:chgData name="Adeboyejo,Adedapo" userId="719f2fa3-6da6-42f4-b2f2-b3e95e7e5eb0" providerId="ADAL" clId="{37AD3E39-9849-4118-B756-637A24F32C19}" dt="2025-05-21T19:00:30.787" v="0" actId="2696"/>
        <pc:sldMkLst>
          <pc:docMk/>
          <pc:sldMk cId="3823520446" sldId="353"/>
        </pc:sldMkLst>
      </pc:sldChg>
      <pc:sldChg chg="del">
        <pc:chgData name="Adeboyejo,Adedapo" userId="719f2fa3-6da6-42f4-b2f2-b3e95e7e5eb0" providerId="ADAL" clId="{37AD3E39-9849-4118-B756-637A24F32C19}" dt="2025-05-21T19:00:30.787" v="0" actId="2696"/>
        <pc:sldMkLst>
          <pc:docMk/>
          <pc:sldMk cId="2724872286" sldId="357"/>
        </pc:sldMkLst>
      </pc:sldChg>
      <pc:sldChg chg="del">
        <pc:chgData name="Adeboyejo,Adedapo" userId="719f2fa3-6da6-42f4-b2f2-b3e95e7e5eb0" providerId="ADAL" clId="{37AD3E39-9849-4118-B756-637A24F32C19}" dt="2025-05-21T19:00:40.901" v="1" actId="47"/>
        <pc:sldMkLst>
          <pc:docMk/>
          <pc:sldMk cId="436687647" sldId="358"/>
        </pc:sldMkLst>
      </pc:sldChg>
      <pc:sldChg chg="del">
        <pc:chgData name="Adeboyejo,Adedapo" userId="719f2fa3-6da6-42f4-b2f2-b3e95e7e5eb0" providerId="ADAL" clId="{37AD3E39-9849-4118-B756-637A24F32C19}" dt="2025-05-21T19:00:43.963" v="2" actId="47"/>
        <pc:sldMkLst>
          <pc:docMk/>
          <pc:sldMk cId="2362884028" sldId="359"/>
        </pc:sldMkLst>
      </pc:sldChg>
      <pc:sldChg chg="del">
        <pc:chgData name="Adeboyejo,Adedapo" userId="719f2fa3-6da6-42f4-b2f2-b3e95e7e5eb0" providerId="ADAL" clId="{37AD3E39-9849-4118-B756-637A24F32C19}" dt="2025-05-21T19:00:30.787" v="0" actId="2696"/>
        <pc:sldMkLst>
          <pc:docMk/>
          <pc:sldMk cId="1071167590" sldId="361"/>
        </pc:sldMkLst>
      </pc:sldChg>
      <pc:sldChg chg="del">
        <pc:chgData name="Adeboyejo,Adedapo" userId="719f2fa3-6da6-42f4-b2f2-b3e95e7e5eb0" providerId="ADAL" clId="{37AD3E39-9849-4118-B756-637A24F32C19}" dt="2025-05-21T19:00:30.787" v="0" actId="2696"/>
        <pc:sldMkLst>
          <pc:docMk/>
          <pc:sldMk cId="4188595822" sldId="362"/>
        </pc:sldMkLst>
      </pc:sldChg>
      <pc:sldChg chg="del">
        <pc:chgData name="Adeboyejo,Adedapo" userId="719f2fa3-6da6-42f4-b2f2-b3e95e7e5eb0" providerId="ADAL" clId="{37AD3E39-9849-4118-B756-637A24F32C19}" dt="2025-05-21T19:00:59.209" v="5" actId="47"/>
        <pc:sldMkLst>
          <pc:docMk/>
          <pc:sldMk cId="1004292670" sldId="364"/>
        </pc:sldMkLst>
      </pc:sldChg>
      <pc:sldChg chg="del">
        <pc:chgData name="Adeboyejo,Adedapo" userId="719f2fa3-6da6-42f4-b2f2-b3e95e7e5eb0" providerId="ADAL" clId="{37AD3E39-9849-4118-B756-637A24F32C19}" dt="2025-05-21T19:00:30.787" v="0" actId="2696"/>
        <pc:sldMkLst>
          <pc:docMk/>
          <pc:sldMk cId="410268735" sldId="365"/>
        </pc:sldMkLst>
      </pc:sldChg>
      <pc:sldChg chg="del">
        <pc:chgData name="Adeboyejo,Adedapo" userId="719f2fa3-6da6-42f4-b2f2-b3e95e7e5eb0" providerId="ADAL" clId="{37AD3E39-9849-4118-B756-637A24F32C19}" dt="2025-05-21T19:00:30.787" v="0" actId="2696"/>
        <pc:sldMkLst>
          <pc:docMk/>
          <pc:sldMk cId="3154339723" sldId="366"/>
        </pc:sldMkLst>
      </pc:sldChg>
      <pc:sldChg chg="del">
        <pc:chgData name="Adeboyejo,Adedapo" userId="719f2fa3-6da6-42f4-b2f2-b3e95e7e5eb0" providerId="ADAL" clId="{37AD3E39-9849-4118-B756-637A24F32C19}" dt="2025-05-21T19:00:30.787" v="0" actId="2696"/>
        <pc:sldMkLst>
          <pc:docMk/>
          <pc:sldMk cId="3389615559" sldId="367"/>
        </pc:sldMkLst>
      </pc:sldChg>
      <pc:sldChg chg="del">
        <pc:chgData name="Adeboyejo,Adedapo" userId="719f2fa3-6da6-42f4-b2f2-b3e95e7e5eb0" providerId="ADAL" clId="{37AD3E39-9849-4118-B756-637A24F32C19}" dt="2025-05-21T19:00:30.787" v="0" actId="2696"/>
        <pc:sldMkLst>
          <pc:docMk/>
          <pc:sldMk cId="3130759808" sldId="368"/>
        </pc:sldMkLst>
      </pc:sldChg>
      <pc:sldChg chg="del">
        <pc:chgData name="Adeboyejo,Adedapo" userId="719f2fa3-6da6-42f4-b2f2-b3e95e7e5eb0" providerId="ADAL" clId="{37AD3E39-9849-4118-B756-637A24F32C19}" dt="2025-05-21T19:00:30.787" v="0" actId="2696"/>
        <pc:sldMkLst>
          <pc:docMk/>
          <pc:sldMk cId="3334003889" sldId="369"/>
        </pc:sldMkLst>
      </pc:sldChg>
      <pc:sldChg chg="del">
        <pc:chgData name="Adeboyejo,Adedapo" userId="719f2fa3-6da6-42f4-b2f2-b3e95e7e5eb0" providerId="ADAL" clId="{37AD3E39-9849-4118-B756-637A24F32C19}" dt="2025-05-21T19:00:30.787" v="0" actId="2696"/>
        <pc:sldMkLst>
          <pc:docMk/>
          <pc:sldMk cId="4085010562" sldId="373"/>
        </pc:sldMkLst>
      </pc:sldChg>
      <pc:sldChg chg="del">
        <pc:chgData name="Adeboyejo,Adedapo" userId="719f2fa3-6da6-42f4-b2f2-b3e95e7e5eb0" providerId="ADAL" clId="{37AD3E39-9849-4118-B756-637A24F32C19}" dt="2025-05-21T19:01:03.036" v="7" actId="47"/>
        <pc:sldMkLst>
          <pc:docMk/>
          <pc:sldMk cId="1616323734" sldId="374"/>
        </pc:sldMkLst>
      </pc:sldChg>
      <pc:sldChg chg="del">
        <pc:chgData name="Adeboyejo,Adedapo" userId="719f2fa3-6da6-42f4-b2f2-b3e95e7e5eb0" providerId="ADAL" clId="{37AD3E39-9849-4118-B756-637A24F32C19}" dt="2025-05-21T19:01:07.551" v="8" actId="47"/>
        <pc:sldMkLst>
          <pc:docMk/>
          <pc:sldMk cId="900184288" sldId="375"/>
        </pc:sldMkLst>
      </pc:sldChg>
      <pc:sldChg chg="del">
        <pc:chgData name="Adeboyejo,Adedapo" userId="719f2fa3-6da6-42f4-b2f2-b3e95e7e5eb0" providerId="ADAL" clId="{37AD3E39-9849-4118-B756-637A24F32C19}" dt="2025-05-21T19:00:47.496" v="3" actId="47"/>
        <pc:sldMkLst>
          <pc:docMk/>
          <pc:sldMk cId="3026014717" sldId="377"/>
        </pc:sldMkLst>
      </pc:sldChg>
      <pc:sldChg chg="del">
        <pc:chgData name="Adeboyejo,Adedapo" userId="719f2fa3-6da6-42f4-b2f2-b3e95e7e5eb0" providerId="ADAL" clId="{37AD3E39-9849-4118-B756-637A24F32C19}" dt="2025-05-21T19:00:57.353" v="4" actId="47"/>
        <pc:sldMkLst>
          <pc:docMk/>
          <pc:sldMk cId="1651741072" sldId="378"/>
        </pc:sldMkLst>
      </pc:sldChg>
      <pc:sldChg chg="del">
        <pc:chgData name="Adeboyejo,Adedapo" userId="719f2fa3-6da6-42f4-b2f2-b3e95e7e5eb0" providerId="ADAL" clId="{37AD3E39-9849-4118-B756-637A24F32C19}" dt="2025-05-21T19:01:00.254" v="6" actId="47"/>
        <pc:sldMkLst>
          <pc:docMk/>
          <pc:sldMk cId="23624241" sldId="379"/>
        </pc:sldMkLst>
      </pc:sldChg>
      <pc:sldChg chg="del">
        <pc:chgData name="Adeboyejo,Adedapo" userId="719f2fa3-6da6-42f4-b2f2-b3e95e7e5eb0" providerId="ADAL" clId="{37AD3E39-9849-4118-B756-637A24F32C19}" dt="2025-05-21T19:00:30.787" v="0" actId="2696"/>
        <pc:sldMkLst>
          <pc:docMk/>
          <pc:sldMk cId="3958995043" sldId="382"/>
        </pc:sldMkLst>
      </pc:sldChg>
      <pc:sldChg chg="del">
        <pc:chgData name="Adeboyejo,Adedapo" userId="719f2fa3-6da6-42f4-b2f2-b3e95e7e5eb0" providerId="ADAL" clId="{37AD3E39-9849-4118-B756-637A24F32C19}" dt="2025-05-21T19:00:30.787" v="0" actId="2696"/>
        <pc:sldMkLst>
          <pc:docMk/>
          <pc:sldMk cId="3569184956" sldId="383"/>
        </pc:sldMkLst>
      </pc:sldChg>
    </pc:docChg>
  </pc:docChgLst>
  <pc:docChgLst>
    <pc:chgData name="Adeboyejo,Adedapo" userId="S::c837285436@colostate.edu::719f2fa3-6da6-42f4-b2f2-b3e95e7e5eb0" providerId="AD" clId="Web-{B64BCD5B-9174-DCD5-8FB9-D7DA4AE760C2}"/>
    <pc:docChg chg="modSld">
      <pc:chgData name="Adeboyejo,Adedapo" userId="S::c837285436@colostate.edu::719f2fa3-6da6-42f4-b2f2-b3e95e7e5eb0" providerId="AD" clId="Web-{B64BCD5B-9174-DCD5-8FB9-D7DA4AE760C2}" dt="2025-05-09T03:17:31.143" v="3"/>
      <pc:docMkLst>
        <pc:docMk/>
      </pc:docMkLst>
      <pc:sldChg chg="modNotes">
        <pc:chgData name="Adeboyejo,Adedapo" userId="S::c837285436@colostate.edu::719f2fa3-6da6-42f4-b2f2-b3e95e7e5eb0" providerId="AD" clId="Web-{B64BCD5B-9174-DCD5-8FB9-D7DA4AE760C2}" dt="2025-05-09T03:17:31.143" v="3"/>
        <pc:sldMkLst>
          <pc:docMk/>
          <pc:sldMk cId="751331123" sldId="270"/>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062F396-D238-4149-8293-4553112B1CA2}" type="datetimeFigureOut">
              <a:t>5/21/2025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6A31AB5-D796-4126-A837-B898B84F1EFC}" type="slidenum">
              <a:t>‹#›</a:t>
            </a:fld>
            <a:endParaRPr lang="en-US"/>
          </a:p>
        </p:txBody>
      </p:sp>
    </p:spTree>
    <p:extLst>
      <p:ext uri="{BB962C8B-B14F-4D97-AF65-F5344CB8AC3E}">
        <p14:creationId xmlns:p14="http://schemas.microsoft.com/office/powerpoint/2010/main" val="39771429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50DB67-E013-46DF-2593-87EE2A5FDEC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411177B-4733-4096-D965-0BA5EA7FC9A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2123B36-302B-97CA-4BF2-F3BF53043914}"/>
              </a:ext>
            </a:extLst>
          </p:cNvPr>
          <p:cNvSpPr>
            <a:spLocks noGrp="1"/>
          </p:cNvSpPr>
          <p:nvPr>
            <p:ph type="body" idx="1"/>
          </p:nvPr>
        </p:nvSpPr>
        <p:spPr/>
        <p:txBody>
          <a:bodyPr/>
          <a:lstStyle/>
          <a:p>
            <a:r>
              <a:rPr lang="en-US"/>
              <a:t>What I just showed you was how a modeler would automatically validate if their model design was following the electronic parameter configurations provided by the SAE J1708 protocol.</a:t>
            </a:r>
            <a:r>
              <a:rPr lang="en-US">
                <a:ea typeface="Calibri"/>
                <a:cs typeface="Calibri"/>
              </a:rPr>
              <a:t> I demonstrated that the model can detect when the modeler doesn't follow custom validation rules that follow the protocol. In this case it was that the bus must be in a logic state of 1 if the difference in point A and B is .2V or greater. </a:t>
            </a:r>
            <a:endParaRPr lang="en-US"/>
          </a:p>
        </p:txBody>
      </p:sp>
      <p:sp>
        <p:nvSpPr>
          <p:cNvPr id="4" name="Slide Number Placeholder 3">
            <a:extLst>
              <a:ext uri="{FF2B5EF4-FFF2-40B4-BE49-F238E27FC236}">
                <a16:creationId xmlns:a16="http://schemas.microsoft.com/office/drawing/2014/main" id="{FF44B4B2-6D2D-376F-737D-0B353F7B6CD5}"/>
              </a:ext>
            </a:extLst>
          </p:cNvPr>
          <p:cNvSpPr>
            <a:spLocks noGrp="1"/>
          </p:cNvSpPr>
          <p:nvPr>
            <p:ph type="sldNum" sz="quarter" idx="5"/>
          </p:nvPr>
        </p:nvSpPr>
        <p:spPr/>
        <p:txBody>
          <a:bodyPr/>
          <a:lstStyle/>
          <a:p>
            <a:fld id="{96A31AB5-D796-4126-A837-B898B84F1EFC}" type="slidenum">
              <a:rPr lang="en-US"/>
              <a:t>2</a:t>
            </a:fld>
            <a:endParaRPr lang="en-US"/>
          </a:p>
        </p:txBody>
      </p:sp>
    </p:spTree>
    <p:extLst>
      <p:ext uri="{BB962C8B-B14F-4D97-AF65-F5344CB8AC3E}">
        <p14:creationId xmlns:p14="http://schemas.microsoft.com/office/powerpoint/2010/main" val="31742336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I was able to do enforce these Electronic Parameter "constraints" in about 6 out of 9 of the parameters given in the protocol document.</a:t>
            </a:r>
            <a:r>
              <a:rPr lang="en-US"/>
              <a:t> An interesting aspect of our methodology is that I used AI (Google Gemini) to help generate validation rules, and then I had to build and troubleshoot the implementation in CATIA, making iterative changes to get it to work properly.</a:t>
            </a:r>
            <a:endParaRPr lang="en-US">
              <a:ea typeface="Calibri"/>
              <a:cs typeface="Calibri"/>
            </a:endParaRPr>
          </a:p>
          <a:p>
            <a:endParaRPr lang="en-US">
              <a:ea typeface="Calibri"/>
              <a:cs typeface="Calibri"/>
            </a:endParaRPr>
          </a:p>
          <a:p>
            <a:r>
              <a:rPr lang="en-US">
                <a:ea typeface="Calibri"/>
                <a:cs typeface="Calibri"/>
              </a:rPr>
              <a:t>Ultimately, we received </a:t>
            </a:r>
            <a:r>
              <a:rPr lang="en-US"/>
              <a:t>feedback that modeling low-level electronic parameters is too restrictive for practical application and limits design choices. We're shifting focus to the transport/application layers (message content, structure, timing). This level allows for meaningful modeling but requires managing protocol ambiguities. So, we'll leverage existing J1939 research, apply it to J1587, and develop model validations to help Systems Engineers create secure designs to mitigate known exploits." - This is our proof of concept. </a:t>
            </a:r>
          </a:p>
          <a:p>
            <a:r>
              <a:rPr lang="en-US">
                <a:ea typeface="Calibri"/>
                <a:cs typeface="Calibri"/>
              </a:rPr>
              <a:t>-rewrite </a:t>
            </a:r>
          </a:p>
        </p:txBody>
      </p:sp>
      <p:sp>
        <p:nvSpPr>
          <p:cNvPr id="4" name="Slide Number Placeholder 3"/>
          <p:cNvSpPr>
            <a:spLocks noGrp="1"/>
          </p:cNvSpPr>
          <p:nvPr>
            <p:ph type="sldNum" sz="quarter" idx="5"/>
          </p:nvPr>
        </p:nvSpPr>
        <p:spPr/>
        <p:txBody>
          <a:bodyPr/>
          <a:lstStyle/>
          <a:p>
            <a:fld id="{96A31AB5-D796-4126-A837-B898B84F1EFC}" type="slidenum">
              <a:rPr lang="en-US"/>
              <a:t>3</a:t>
            </a:fld>
            <a:endParaRPr lang="en-US"/>
          </a:p>
        </p:txBody>
      </p:sp>
    </p:spTree>
    <p:extLst>
      <p:ext uri="{BB962C8B-B14F-4D97-AF65-F5344CB8AC3E}">
        <p14:creationId xmlns:p14="http://schemas.microsoft.com/office/powerpoint/2010/main" val="41272796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aim to test and evaluate those vulnerabilities and subsequently model the mitigation strategies. For example, their could be a model validation for the Malicious CTS exploit and mitigation strategy demonstrated by Rik Chatterjee. </a:t>
            </a:r>
          </a:p>
          <a:p>
            <a:endParaRPr lang="en-US">
              <a:ea typeface="Calibri"/>
              <a:cs typeface="Calibri"/>
            </a:endParaRPr>
          </a:p>
          <a:p>
            <a:endParaRPr lang="en-US">
              <a:ea typeface="Calibri"/>
              <a:cs typeface="Calibri"/>
            </a:endParaRPr>
          </a:p>
        </p:txBody>
      </p:sp>
      <p:sp>
        <p:nvSpPr>
          <p:cNvPr id="4" name="Slide Number Placeholder 3"/>
          <p:cNvSpPr>
            <a:spLocks noGrp="1"/>
          </p:cNvSpPr>
          <p:nvPr>
            <p:ph type="sldNum" sz="quarter" idx="5"/>
          </p:nvPr>
        </p:nvSpPr>
        <p:spPr/>
        <p:txBody>
          <a:bodyPr/>
          <a:lstStyle/>
          <a:p>
            <a:fld id="{96A31AB5-D796-4126-A837-B898B84F1EFC}" type="slidenum">
              <a:rPr lang="en-US"/>
              <a:t>4</a:t>
            </a:fld>
            <a:endParaRPr lang="en-US"/>
          </a:p>
        </p:txBody>
      </p:sp>
    </p:spTree>
    <p:extLst>
      <p:ext uri="{BB962C8B-B14F-4D97-AF65-F5344CB8AC3E}">
        <p14:creationId xmlns:p14="http://schemas.microsoft.com/office/powerpoint/2010/main" val="22356486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538011-2A4F-6E2A-7DF7-6F6B3059292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98CA8F4-6AFF-DE25-B09E-C0760D9C349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0A77AC1-9552-3A9E-7E2A-686B19EBE21D}"/>
              </a:ext>
            </a:extLst>
          </p:cNvPr>
          <p:cNvSpPr>
            <a:spLocks noGrp="1"/>
          </p:cNvSpPr>
          <p:nvPr>
            <p:ph type="body" idx="1"/>
          </p:nvPr>
        </p:nvSpPr>
        <p:spPr/>
        <p:txBody>
          <a:bodyPr/>
          <a:lstStyle/>
          <a:p>
            <a:endParaRPr lang="en-US">
              <a:ea typeface="Calibri"/>
              <a:cs typeface="Calibri"/>
            </a:endParaRPr>
          </a:p>
          <a:p>
            <a:r>
              <a:rPr lang="en-US"/>
              <a:t>Example mitigation from our class assignment was </a:t>
            </a:r>
            <a:r>
              <a:rPr lang="en-US" err="1"/>
              <a:t>nextpacket</a:t>
            </a:r>
            <a:r>
              <a:rPr lang="en-US"/>
              <a:t> &lt;= total Packets. I've been the OCL equivalent to illustrate what could work, I haven't built it out yet.</a:t>
            </a:r>
            <a:br>
              <a:rPr lang="en-US">
                <a:cs typeface="+mn-lt"/>
              </a:rPr>
            </a:br>
            <a:endParaRPr lang="en-US">
              <a:ea typeface="Calibri"/>
              <a:cs typeface="Calibri"/>
            </a:endParaRPr>
          </a:p>
          <a:p>
            <a:r>
              <a:rPr lang="en-US"/>
              <a:t>To tie it all together - The quote from earlier was that "When a model passes validation, you KNOW it is compliant", </a:t>
            </a:r>
            <a:endParaRPr lang="en-US">
              <a:ea typeface="Calibri"/>
              <a:cs typeface="Calibri"/>
            </a:endParaRPr>
          </a:p>
          <a:p>
            <a:endParaRPr lang="en-US"/>
          </a:p>
          <a:p>
            <a:r>
              <a:rPr lang="en-US"/>
              <a:t>We've demonstrated a model validation for electronic parameters. Well now our proof of concept will show how Systems Engineer modelers can implement a validation suite in their design, to be compliant to researched mitigation strategies."  </a:t>
            </a:r>
            <a:endParaRPr lang="en-US">
              <a:ea typeface="Calibri"/>
              <a:cs typeface="Calibri"/>
            </a:endParaRPr>
          </a:p>
          <a:p>
            <a:endParaRPr lang="en-US">
              <a:ea typeface="Calibri"/>
              <a:cs typeface="Calibri"/>
            </a:endParaRPr>
          </a:p>
        </p:txBody>
      </p:sp>
      <p:sp>
        <p:nvSpPr>
          <p:cNvPr id="4" name="Slide Number Placeholder 3">
            <a:extLst>
              <a:ext uri="{FF2B5EF4-FFF2-40B4-BE49-F238E27FC236}">
                <a16:creationId xmlns:a16="http://schemas.microsoft.com/office/drawing/2014/main" id="{91D27A0F-7886-7659-6D68-2DA501CCFCCE}"/>
              </a:ext>
            </a:extLst>
          </p:cNvPr>
          <p:cNvSpPr>
            <a:spLocks noGrp="1"/>
          </p:cNvSpPr>
          <p:nvPr>
            <p:ph type="sldNum" sz="quarter" idx="5"/>
          </p:nvPr>
        </p:nvSpPr>
        <p:spPr/>
        <p:txBody>
          <a:bodyPr/>
          <a:lstStyle/>
          <a:p>
            <a:fld id="{96A31AB5-D796-4126-A837-B898B84F1EFC}" type="slidenum">
              <a:rPr lang="en-US"/>
              <a:t>5</a:t>
            </a:fld>
            <a:endParaRPr lang="en-US"/>
          </a:p>
        </p:txBody>
      </p:sp>
    </p:spTree>
    <p:extLst>
      <p:ext uri="{BB962C8B-B14F-4D97-AF65-F5344CB8AC3E}">
        <p14:creationId xmlns:p14="http://schemas.microsoft.com/office/powerpoint/2010/main" val="1749627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jpeg"/><Relationship Id="rId5" Type="http://schemas.openxmlformats.org/officeDocument/2006/relationships/image" Target="../media/image4.png"/><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GB" smtClean="0"/>
              <a:t>21/05/2025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p:cNvSpPr>
            <a:spLocks noGrp="1"/>
          </p:cNvSpPr>
          <p:nvPr>
            <p:ph type="dt" sz="half" idx="10"/>
          </p:nvPr>
        </p:nvSpPr>
        <p:spPr/>
        <p:txBody>
          <a:bodyPr/>
          <a:lstStyle/>
          <a:p>
            <a:fld id="{846CE7D5-CF57-46EF-B807-FDD0502418D4}" type="datetimeFigureOut">
              <a:rPr lang="en-GB" smtClean="0"/>
              <a:t>21/05/2025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GB"/>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p:cNvSpPr>
            <a:spLocks noGrp="1"/>
          </p:cNvSpPr>
          <p:nvPr>
            <p:ph type="dt" sz="half" idx="10"/>
          </p:nvPr>
        </p:nvSpPr>
        <p:spPr/>
        <p:txBody>
          <a:bodyPr/>
          <a:lstStyle/>
          <a:p>
            <a:fld id="{846CE7D5-CF57-46EF-B807-FDD0502418D4}" type="datetimeFigureOut">
              <a:rPr lang="en-GB" smtClean="0"/>
              <a:t>21/05/2025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4794456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Horizontal Title-Photo">
    <p:bg>
      <p:bgRef idx="1001">
        <a:schemeClr val="bg2"/>
      </p:bgRef>
    </p:bg>
    <p:spTree>
      <p:nvGrpSpPr>
        <p:cNvPr id="1" name=""/>
        <p:cNvGrpSpPr/>
        <p:nvPr/>
      </p:nvGrpSpPr>
      <p:grpSpPr>
        <a:xfrm>
          <a:off x="0" y="0"/>
          <a:ext cx="0" cy="0"/>
          <a:chOff x="0" y="0"/>
          <a:chExt cx="0" cy="0"/>
        </a:xfrm>
      </p:grpSpPr>
      <p:grpSp>
        <p:nvGrpSpPr>
          <p:cNvPr id="45" name="Group 44">
            <a:extLst>
              <a:ext uri="{FF2B5EF4-FFF2-40B4-BE49-F238E27FC236}">
                <a16:creationId xmlns:a16="http://schemas.microsoft.com/office/drawing/2014/main" id="{D0A87B4F-7A57-E116-2C45-32B14FC88C6A}"/>
              </a:ext>
              <a:ext uri="{C183D7F6-B498-43B3-948B-1728B52AA6E4}">
                <adec:decorative xmlns:adec="http://schemas.microsoft.com/office/drawing/2017/decorative" val="1"/>
              </a:ext>
            </a:extLst>
          </p:cNvPr>
          <p:cNvGrpSpPr/>
          <p:nvPr userDrawn="1"/>
        </p:nvGrpSpPr>
        <p:grpSpPr>
          <a:xfrm>
            <a:off x="0" y="724"/>
            <a:ext cx="3691673" cy="533399"/>
            <a:chOff x="0" y="568749"/>
            <a:chExt cx="7384308" cy="1191643"/>
          </a:xfrm>
        </p:grpSpPr>
        <p:sp>
          <p:nvSpPr>
            <p:cNvPr id="46" name="Rectangle 45">
              <a:extLst>
                <a:ext uri="{FF2B5EF4-FFF2-40B4-BE49-F238E27FC236}">
                  <a16:creationId xmlns:a16="http://schemas.microsoft.com/office/drawing/2014/main" id="{AD57C644-FEBF-9113-5927-9768D8D0FA88}"/>
                </a:ext>
              </a:extLst>
            </p:cNvPr>
            <p:cNvSpPr/>
            <p:nvPr userDrawn="1"/>
          </p:nvSpPr>
          <p:spPr>
            <a:xfrm rot="16200000">
              <a:off x="-312211" y="880960"/>
              <a:ext cx="1191643" cy="56722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65"/>
            </a:p>
          </p:txBody>
        </p:sp>
        <p:sp>
          <p:nvSpPr>
            <p:cNvPr id="47" name="Rectangle 46">
              <a:extLst>
                <a:ext uri="{FF2B5EF4-FFF2-40B4-BE49-F238E27FC236}">
                  <a16:creationId xmlns:a16="http://schemas.microsoft.com/office/drawing/2014/main" id="{D07479E8-DC92-2C2F-2918-38A097E19379}"/>
                </a:ext>
              </a:extLst>
            </p:cNvPr>
            <p:cNvSpPr/>
            <p:nvPr userDrawn="1"/>
          </p:nvSpPr>
          <p:spPr>
            <a:xfrm rot="16200000">
              <a:off x="255880" y="880960"/>
              <a:ext cx="1191643" cy="567221"/>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65"/>
            </a:p>
          </p:txBody>
        </p:sp>
        <p:sp>
          <p:nvSpPr>
            <p:cNvPr id="48" name="Rectangle 47">
              <a:extLst>
                <a:ext uri="{FF2B5EF4-FFF2-40B4-BE49-F238E27FC236}">
                  <a16:creationId xmlns:a16="http://schemas.microsoft.com/office/drawing/2014/main" id="{C05C1430-9968-6D88-677F-2485BB14AA2D}"/>
                </a:ext>
              </a:extLst>
            </p:cNvPr>
            <p:cNvSpPr/>
            <p:nvPr userDrawn="1"/>
          </p:nvSpPr>
          <p:spPr>
            <a:xfrm rot="16200000">
              <a:off x="823971" y="880960"/>
              <a:ext cx="1191643" cy="567221"/>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65"/>
            </a:p>
          </p:txBody>
        </p:sp>
        <p:sp>
          <p:nvSpPr>
            <p:cNvPr id="49" name="Rectangle 48">
              <a:extLst>
                <a:ext uri="{FF2B5EF4-FFF2-40B4-BE49-F238E27FC236}">
                  <a16:creationId xmlns:a16="http://schemas.microsoft.com/office/drawing/2014/main" id="{C16FD7B1-416E-CA00-31A7-5492FEF65339}"/>
                </a:ext>
              </a:extLst>
            </p:cNvPr>
            <p:cNvSpPr/>
            <p:nvPr userDrawn="1"/>
          </p:nvSpPr>
          <p:spPr>
            <a:xfrm rot="16200000">
              <a:off x="1392062" y="880960"/>
              <a:ext cx="1191643" cy="56722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65"/>
            </a:p>
          </p:txBody>
        </p:sp>
        <p:sp>
          <p:nvSpPr>
            <p:cNvPr id="50" name="Rectangle 49">
              <a:extLst>
                <a:ext uri="{FF2B5EF4-FFF2-40B4-BE49-F238E27FC236}">
                  <a16:creationId xmlns:a16="http://schemas.microsoft.com/office/drawing/2014/main" id="{87F717F7-BA67-3DBB-2C1E-93DE9423B187}"/>
                </a:ext>
              </a:extLst>
            </p:cNvPr>
            <p:cNvSpPr/>
            <p:nvPr userDrawn="1"/>
          </p:nvSpPr>
          <p:spPr>
            <a:xfrm rot="16200000">
              <a:off x="1960153" y="880960"/>
              <a:ext cx="1191643" cy="567221"/>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65"/>
            </a:p>
          </p:txBody>
        </p:sp>
        <p:sp>
          <p:nvSpPr>
            <p:cNvPr id="51" name="Rectangle 50">
              <a:extLst>
                <a:ext uri="{FF2B5EF4-FFF2-40B4-BE49-F238E27FC236}">
                  <a16:creationId xmlns:a16="http://schemas.microsoft.com/office/drawing/2014/main" id="{EC25C91A-E7D6-143F-8CBA-49C86F081711}"/>
                </a:ext>
              </a:extLst>
            </p:cNvPr>
            <p:cNvSpPr/>
            <p:nvPr userDrawn="1"/>
          </p:nvSpPr>
          <p:spPr>
            <a:xfrm rot="16200000">
              <a:off x="2528244" y="880960"/>
              <a:ext cx="1191643" cy="567221"/>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65"/>
            </a:p>
          </p:txBody>
        </p:sp>
        <p:sp>
          <p:nvSpPr>
            <p:cNvPr id="52" name="Rectangle 51">
              <a:extLst>
                <a:ext uri="{FF2B5EF4-FFF2-40B4-BE49-F238E27FC236}">
                  <a16:creationId xmlns:a16="http://schemas.microsoft.com/office/drawing/2014/main" id="{C8BDCF05-9FAA-BE45-A86B-D65536E2DC65}"/>
                </a:ext>
              </a:extLst>
            </p:cNvPr>
            <p:cNvSpPr/>
            <p:nvPr userDrawn="1"/>
          </p:nvSpPr>
          <p:spPr>
            <a:xfrm rot="16200000">
              <a:off x="3096335" y="880960"/>
              <a:ext cx="1191643" cy="567221"/>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65"/>
            </a:p>
          </p:txBody>
        </p:sp>
        <p:sp>
          <p:nvSpPr>
            <p:cNvPr id="53" name="Rectangle 52">
              <a:extLst>
                <a:ext uri="{FF2B5EF4-FFF2-40B4-BE49-F238E27FC236}">
                  <a16:creationId xmlns:a16="http://schemas.microsoft.com/office/drawing/2014/main" id="{BD27DD14-79B6-BFA6-0DE1-4745077AD6EB}"/>
                </a:ext>
              </a:extLst>
            </p:cNvPr>
            <p:cNvSpPr/>
            <p:nvPr userDrawn="1"/>
          </p:nvSpPr>
          <p:spPr>
            <a:xfrm rot="16200000">
              <a:off x="3664426" y="880960"/>
              <a:ext cx="1191643" cy="567221"/>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65"/>
            </a:p>
          </p:txBody>
        </p:sp>
        <p:sp>
          <p:nvSpPr>
            <p:cNvPr id="54" name="Rectangle 53">
              <a:extLst>
                <a:ext uri="{FF2B5EF4-FFF2-40B4-BE49-F238E27FC236}">
                  <a16:creationId xmlns:a16="http://schemas.microsoft.com/office/drawing/2014/main" id="{1A1E6A46-72DD-4620-11AD-B24A46E2CD4F}"/>
                </a:ext>
              </a:extLst>
            </p:cNvPr>
            <p:cNvSpPr/>
            <p:nvPr userDrawn="1"/>
          </p:nvSpPr>
          <p:spPr>
            <a:xfrm rot="16200000">
              <a:off x="4232517" y="880960"/>
              <a:ext cx="1191643" cy="567221"/>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65"/>
            </a:p>
          </p:txBody>
        </p:sp>
        <p:sp>
          <p:nvSpPr>
            <p:cNvPr id="55" name="Rectangle 54">
              <a:extLst>
                <a:ext uri="{FF2B5EF4-FFF2-40B4-BE49-F238E27FC236}">
                  <a16:creationId xmlns:a16="http://schemas.microsoft.com/office/drawing/2014/main" id="{C24740B9-0AFE-2A72-BAB4-CD9179B4E7B8}"/>
                </a:ext>
              </a:extLst>
            </p:cNvPr>
            <p:cNvSpPr/>
            <p:nvPr userDrawn="1"/>
          </p:nvSpPr>
          <p:spPr>
            <a:xfrm rot="16200000">
              <a:off x="4800608" y="880960"/>
              <a:ext cx="1191643" cy="567221"/>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65"/>
            </a:p>
          </p:txBody>
        </p:sp>
        <p:sp>
          <p:nvSpPr>
            <p:cNvPr id="56" name="Rectangle 55">
              <a:extLst>
                <a:ext uri="{FF2B5EF4-FFF2-40B4-BE49-F238E27FC236}">
                  <a16:creationId xmlns:a16="http://schemas.microsoft.com/office/drawing/2014/main" id="{B3ADCE63-3A13-C0C7-34A8-AF40FE52F293}"/>
                </a:ext>
              </a:extLst>
            </p:cNvPr>
            <p:cNvSpPr/>
            <p:nvPr userDrawn="1"/>
          </p:nvSpPr>
          <p:spPr>
            <a:xfrm rot="16200000">
              <a:off x="5368699" y="880960"/>
              <a:ext cx="1191643" cy="56722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65"/>
            </a:p>
          </p:txBody>
        </p:sp>
        <p:sp>
          <p:nvSpPr>
            <p:cNvPr id="57" name="Rectangle 56">
              <a:extLst>
                <a:ext uri="{FF2B5EF4-FFF2-40B4-BE49-F238E27FC236}">
                  <a16:creationId xmlns:a16="http://schemas.microsoft.com/office/drawing/2014/main" id="{63163F3F-7C4F-CC6B-99BC-F04D03D6ECD0}"/>
                </a:ext>
              </a:extLst>
            </p:cNvPr>
            <p:cNvSpPr/>
            <p:nvPr userDrawn="1"/>
          </p:nvSpPr>
          <p:spPr>
            <a:xfrm rot="16200000">
              <a:off x="5936790" y="880960"/>
              <a:ext cx="1191643" cy="567221"/>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65"/>
            </a:p>
          </p:txBody>
        </p:sp>
        <p:sp>
          <p:nvSpPr>
            <p:cNvPr id="58" name="Rectangle 57">
              <a:extLst>
                <a:ext uri="{FF2B5EF4-FFF2-40B4-BE49-F238E27FC236}">
                  <a16:creationId xmlns:a16="http://schemas.microsoft.com/office/drawing/2014/main" id="{16F35307-AB69-FFBC-107C-F809DFE913FA}"/>
                </a:ext>
              </a:extLst>
            </p:cNvPr>
            <p:cNvSpPr/>
            <p:nvPr userDrawn="1"/>
          </p:nvSpPr>
          <p:spPr>
            <a:xfrm rot="16200000">
              <a:off x="6504876" y="880960"/>
              <a:ext cx="1191643" cy="567221"/>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65"/>
            </a:p>
          </p:txBody>
        </p:sp>
      </p:grpSp>
      <p:pic>
        <p:nvPicPr>
          <p:cNvPr id="67" name="Picture 66">
            <a:extLst>
              <a:ext uri="{FF2B5EF4-FFF2-40B4-BE49-F238E27FC236}">
                <a16:creationId xmlns:a16="http://schemas.microsoft.com/office/drawing/2014/main" id="{92802A39-2259-D3B0-4A1A-54A6CD7C5BFA}"/>
              </a:ext>
              <a:ext uri="{C183D7F6-B498-43B3-948B-1728B52AA6E4}">
                <adec:decorative xmlns:adec="http://schemas.microsoft.com/office/drawing/2017/decorative" val="1"/>
              </a:ext>
            </a:extLst>
          </p:cNvPr>
          <p:cNvPicPr>
            <a:picLocks noChangeAspect="1"/>
          </p:cNvPicPr>
          <p:nvPr userDrawn="1"/>
        </p:nvPicPr>
        <p:blipFill rotWithShape="1">
          <a:blip r:embed="rId2"/>
          <a:srcRect l="3233" b="2225"/>
          <a:stretch/>
        </p:blipFill>
        <p:spPr>
          <a:xfrm>
            <a:off x="3691674" y="0"/>
            <a:ext cx="8500327" cy="532065"/>
          </a:xfrm>
          <a:prstGeom prst="rect">
            <a:avLst/>
          </a:prstGeom>
        </p:spPr>
      </p:pic>
      <p:sp>
        <p:nvSpPr>
          <p:cNvPr id="59" name="Rectangle 58">
            <a:extLst>
              <a:ext uri="{FF2B5EF4-FFF2-40B4-BE49-F238E27FC236}">
                <a16:creationId xmlns:a16="http://schemas.microsoft.com/office/drawing/2014/main" id="{150F919F-2672-E7CF-2330-1BB4B37DD714}"/>
              </a:ext>
              <a:ext uri="{C183D7F6-B498-43B3-948B-1728B52AA6E4}">
                <adec:decorative xmlns:adec="http://schemas.microsoft.com/office/drawing/2017/decorative" val="1"/>
              </a:ext>
            </a:extLst>
          </p:cNvPr>
          <p:cNvSpPr/>
          <p:nvPr userDrawn="1"/>
        </p:nvSpPr>
        <p:spPr>
          <a:xfrm>
            <a:off x="-2166" y="533400"/>
            <a:ext cx="283574" cy="511204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65"/>
          </a:p>
        </p:txBody>
      </p:sp>
      <p:sp>
        <p:nvSpPr>
          <p:cNvPr id="61" name="TextBox 60">
            <a:extLst>
              <a:ext uri="{FF2B5EF4-FFF2-40B4-BE49-F238E27FC236}">
                <a16:creationId xmlns:a16="http://schemas.microsoft.com/office/drawing/2014/main" id="{ECB302DC-CB4C-F447-F2A9-EBB4049E6EC3}"/>
              </a:ext>
            </a:extLst>
          </p:cNvPr>
          <p:cNvSpPr txBox="1"/>
          <p:nvPr userDrawn="1"/>
        </p:nvSpPr>
        <p:spPr>
          <a:xfrm rot="16200000">
            <a:off x="-848160" y="1420420"/>
            <a:ext cx="2035537" cy="323165"/>
          </a:xfrm>
          <a:prstGeom prst="rect">
            <a:avLst/>
          </a:prstGeom>
          <a:noFill/>
        </p:spPr>
        <p:txBody>
          <a:bodyPr wrap="square" rtlCol="0">
            <a:spAutoFit/>
          </a:bodyPr>
          <a:lstStyle/>
          <a:p>
            <a:r>
              <a:rPr lang="en-US" sz="750" spc="150">
                <a:solidFill>
                  <a:schemeClr val="bg2"/>
                </a:solidFill>
                <a:latin typeface="+mn-lt"/>
              </a:rPr>
              <a:t>COLORADO STATE UNIVERSITY</a:t>
            </a:r>
          </a:p>
        </p:txBody>
      </p:sp>
      <p:sp>
        <p:nvSpPr>
          <p:cNvPr id="6" name="Title 1">
            <a:extLst>
              <a:ext uri="{FF2B5EF4-FFF2-40B4-BE49-F238E27FC236}">
                <a16:creationId xmlns:a16="http://schemas.microsoft.com/office/drawing/2014/main" id="{E83BEBA8-A74E-59F1-F08A-EAD38D9080FE}"/>
              </a:ext>
            </a:extLst>
          </p:cNvPr>
          <p:cNvSpPr>
            <a:spLocks noGrp="1"/>
          </p:cNvSpPr>
          <p:nvPr>
            <p:ph type="title" hasCustomPrompt="1"/>
          </p:nvPr>
        </p:nvSpPr>
        <p:spPr>
          <a:xfrm>
            <a:off x="839105" y="2345364"/>
            <a:ext cx="7685972" cy="1723549"/>
          </a:xfrm>
        </p:spPr>
        <p:txBody>
          <a:bodyPr/>
          <a:lstStyle>
            <a:lvl1pPr>
              <a:defRPr sz="5299">
                <a:solidFill>
                  <a:schemeClr val="tx1"/>
                </a:solidFill>
              </a:defRPr>
            </a:lvl1pPr>
          </a:lstStyle>
          <a:p>
            <a:r>
              <a:rPr lang="en-US"/>
              <a:t>Two-line</a:t>
            </a:r>
            <a:br>
              <a:rPr lang="en-US"/>
            </a:br>
            <a:r>
              <a:rPr lang="en-US"/>
              <a:t>Presentation Title</a:t>
            </a:r>
          </a:p>
        </p:txBody>
      </p:sp>
      <p:cxnSp>
        <p:nvCxnSpPr>
          <p:cNvPr id="11" name="Straight Connector 10">
            <a:extLst>
              <a:ext uri="{FF2B5EF4-FFF2-40B4-BE49-F238E27FC236}">
                <a16:creationId xmlns:a16="http://schemas.microsoft.com/office/drawing/2014/main" id="{75A8625C-DB14-3811-4BC5-A841CB8E0564}"/>
              </a:ext>
              <a:ext uri="{C183D7F6-B498-43B3-948B-1728B52AA6E4}">
                <adec:decorative xmlns:adec="http://schemas.microsoft.com/office/drawing/2017/decorative" val="1"/>
              </a:ext>
            </a:extLst>
          </p:cNvPr>
          <p:cNvCxnSpPr/>
          <p:nvPr userDrawn="1"/>
        </p:nvCxnSpPr>
        <p:spPr>
          <a:xfrm>
            <a:off x="840229" y="4296329"/>
            <a:ext cx="803998" cy="0"/>
          </a:xfrm>
          <a:prstGeom prst="line">
            <a:avLst/>
          </a:prstGeom>
          <a:ln w="28575">
            <a:solidFill>
              <a:schemeClr val="accent2"/>
            </a:solidFill>
          </a:ln>
          <a:effectLst/>
        </p:spPr>
        <p:style>
          <a:lnRef idx="2">
            <a:schemeClr val="accent1"/>
          </a:lnRef>
          <a:fillRef idx="0">
            <a:schemeClr val="accent1"/>
          </a:fillRef>
          <a:effectRef idx="1">
            <a:schemeClr val="accent1"/>
          </a:effectRef>
          <a:fontRef idx="minor">
            <a:schemeClr val="tx1"/>
          </a:fontRef>
        </p:style>
      </p:cxnSp>
      <p:sp>
        <p:nvSpPr>
          <p:cNvPr id="2" name="Text Placeholder 10">
            <a:extLst>
              <a:ext uri="{FF2B5EF4-FFF2-40B4-BE49-F238E27FC236}">
                <a16:creationId xmlns:a16="http://schemas.microsoft.com/office/drawing/2014/main" id="{C45F2B96-FEAC-C8BC-F743-9E15196F8E7A}"/>
              </a:ext>
            </a:extLst>
          </p:cNvPr>
          <p:cNvSpPr>
            <a:spLocks noGrp="1"/>
          </p:cNvSpPr>
          <p:nvPr>
            <p:ph type="body" sz="quarter" idx="14" hasCustomPrompt="1"/>
          </p:nvPr>
        </p:nvSpPr>
        <p:spPr>
          <a:xfrm>
            <a:off x="840229" y="4514344"/>
            <a:ext cx="7685972" cy="452945"/>
          </a:xfrm>
        </p:spPr>
        <p:txBody>
          <a:bodyPr wrap="square">
            <a:spAutoFit/>
          </a:bodyPr>
          <a:lstStyle>
            <a:lvl1pPr marL="0" indent="0">
              <a:buNone/>
              <a:defRPr sz="1600">
                <a:solidFill>
                  <a:schemeClr val="tx1"/>
                </a:solidFill>
              </a:defRPr>
            </a:lvl1pPr>
            <a:lvl2pPr marL="617181" indent="0">
              <a:buNone/>
              <a:defRPr/>
            </a:lvl2pPr>
            <a:lvl3pPr marL="1234366" indent="0">
              <a:buNone/>
              <a:defRPr/>
            </a:lvl3pPr>
            <a:lvl4pPr marL="1851547" indent="0">
              <a:buNone/>
              <a:defRPr/>
            </a:lvl4pPr>
            <a:lvl5pPr marL="2468732" indent="0">
              <a:buNone/>
              <a:defRPr/>
            </a:lvl5pPr>
          </a:lstStyle>
          <a:p>
            <a:pPr lvl="0"/>
            <a:r>
              <a:rPr lang="en-US" err="1"/>
              <a:t>Subheadline</a:t>
            </a:r>
            <a:r>
              <a:rPr lang="en-US"/>
              <a:t>, name, or date</a:t>
            </a:r>
          </a:p>
        </p:txBody>
      </p:sp>
      <p:sp>
        <p:nvSpPr>
          <p:cNvPr id="44" name="Rectangle 43">
            <a:extLst>
              <a:ext uri="{FF2B5EF4-FFF2-40B4-BE49-F238E27FC236}">
                <a16:creationId xmlns:a16="http://schemas.microsoft.com/office/drawing/2014/main" id="{36D72AE4-7D75-438A-159A-A31D41A684C6}"/>
              </a:ext>
              <a:ext uri="{C183D7F6-B498-43B3-948B-1728B52AA6E4}">
                <adec:decorative xmlns:adec="http://schemas.microsoft.com/office/drawing/2017/decorative" val="1"/>
              </a:ext>
            </a:extLst>
          </p:cNvPr>
          <p:cNvSpPr/>
          <p:nvPr userDrawn="1"/>
        </p:nvSpPr>
        <p:spPr>
          <a:xfrm>
            <a:off x="9132174" y="532514"/>
            <a:ext cx="308304" cy="5111816"/>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65"/>
          </a:p>
        </p:txBody>
      </p:sp>
      <p:pic>
        <p:nvPicPr>
          <p:cNvPr id="62" name="Picture 61">
            <a:extLst>
              <a:ext uri="{FF2B5EF4-FFF2-40B4-BE49-F238E27FC236}">
                <a16:creationId xmlns:a16="http://schemas.microsoft.com/office/drawing/2014/main" id="{F03F0980-7265-5C47-BE68-98BD261ED4F7}"/>
              </a:ext>
              <a:ext uri="{C183D7F6-B498-43B3-948B-1728B52AA6E4}">
                <adec:decorative xmlns:adec="http://schemas.microsoft.com/office/drawing/2017/decorative" val="1"/>
              </a:ext>
            </a:extLst>
          </p:cNvPr>
          <p:cNvPicPr>
            <a:picLocks noChangeAspect="1"/>
          </p:cNvPicPr>
          <p:nvPr userDrawn="1"/>
        </p:nvPicPr>
        <p:blipFill rotWithShape="1">
          <a:blip r:embed="rId3"/>
          <a:srcRect l="2279"/>
          <a:stretch/>
        </p:blipFill>
        <p:spPr>
          <a:xfrm>
            <a:off x="9440482" y="532951"/>
            <a:ext cx="2751518" cy="5112040"/>
          </a:xfrm>
          <a:prstGeom prst="rect">
            <a:avLst/>
          </a:prstGeom>
        </p:spPr>
      </p:pic>
      <p:pic>
        <p:nvPicPr>
          <p:cNvPr id="4" name="Picture 3" descr="Colorado State University symbol">
            <a:extLst>
              <a:ext uri="{FF2B5EF4-FFF2-40B4-BE49-F238E27FC236}">
                <a16:creationId xmlns:a16="http://schemas.microsoft.com/office/drawing/2014/main" id="{0B078CBE-80BB-67EF-4C03-7DEBEC2CA6CF}"/>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046451" y="2340370"/>
            <a:ext cx="1538452" cy="1538652"/>
          </a:xfrm>
          <a:prstGeom prst="rect">
            <a:avLst/>
          </a:prstGeom>
        </p:spPr>
      </p:pic>
      <p:pic>
        <p:nvPicPr>
          <p:cNvPr id="65" name="Picture 64">
            <a:extLst>
              <a:ext uri="{FF2B5EF4-FFF2-40B4-BE49-F238E27FC236}">
                <a16:creationId xmlns:a16="http://schemas.microsoft.com/office/drawing/2014/main" id="{674329DB-9EDD-8725-56C0-72C326694088}"/>
              </a:ext>
              <a:ext uri="{C183D7F6-B498-43B3-948B-1728B52AA6E4}">
                <adec:decorative xmlns:adec="http://schemas.microsoft.com/office/drawing/2017/decorative" val="1"/>
              </a:ext>
            </a:extLst>
          </p:cNvPr>
          <p:cNvPicPr>
            <a:picLocks noChangeAspect="1"/>
          </p:cNvPicPr>
          <p:nvPr userDrawn="1"/>
        </p:nvPicPr>
        <p:blipFill>
          <a:blip r:embed="rId5"/>
          <a:stretch>
            <a:fillRect/>
          </a:stretch>
        </p:blipFill>
        <p:spPr>
          <a:xfrm>
            <a:off x="0" y="5639616"/>
            <a:ext cx="5932505" cy="1218384"/>
          </a:xfrm>
          <a:prstGeom prst="rect">
            <a:avLst/>
          </a:prstGeom>
        </p:spPr>
      </p:pic>
      <p:pic>
        <p:nvPicPr>
          <p:cNvPr id="75" name="Picture 74" descr="A landscape with trees and mountains in the background&#10;&#10;Description automatically generated">
            <a:extLst>
              <a:ext uri="{FF2B5EF4-FFF2-40B4-BE49-F238E27FC236}">
                <a16:creationId xmlns:a16="http://schemas.microsoft.com/office/drawing/2014/main" id="{30E7D063-4617-D2BD-9DE7-7C737655E094}"/>
              </a:ext>
            </a:extLst>
          </p:cNvPr>
          <p:cNvPicPr>
            <a:picLocks noChangeAspect="1"/>
          </p:cNvPicPr>
          <p:nvPr userDrawn="1"/>
        </p:nvPicPr>
        <p:blipFill rotWithShape="1">
          <a:blip r:embed="rId6"/>
          <a:srcRect t="-1" b="156"/>
          <a:stretch/>
        </p:blipFill>
        <p:spPr>
          <a:xfrm>
            <a:off x="5932505" y="5639616"/>
            <a:ext cx="6259495" cy="1218384"/>
          </a:xfrm>
          <a:prstGeom prst="rect">
            <a:avLst/>
          </a:prstGeom>
        </p:spPr>
      </p:pic>
    </p:spTree>
    <p:extLst>
      <p:ext uri="{BB962C8B-B14F-4D97-AF65-F5344CB8AC3E}">
        <p14:creationId xmlns:p14="http://schemas.microsoft.com/office/powerpoint/2010/main" val="31808408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idebar and Content">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4CA485E-0E8B-9F15-5F04-03D336D7F488}"/>
              </a:ext>
              <a:ext uri="{C183D7F6-B498-43B3-948B-1728B52AA6E4}">
                <adec:decorative xmlns:adec="http://schemas.microsoft.com/office/drawing/2017/decorative" val="1"/>
              </a:ext>
            </a:extLst>
          </p:cNvPr>
          <p:cNvPicPr>
            <a:picLocks noChangeAspect="1"/>
          </p:cNvPicPr>
          <p:nvPr userDrawn="1"/>
        </p:nvPicPr>
        <p:blipFill rotWithShape="1">
          <a:blip r:embed="rId2"/>
          <a:srcRect r="84048"/>
          <a:stretch/>
        </p:blipFill>
        <p:spPr>
          <a:xfrm>
            <a:off x="794" y="0"/>
            <a:ext cx="1944711" cy="6858447"/>
          </a:xfrm>
          <a:prstGeom prst="rect">
            <a:avLst/>
          </a:prstGeom>
        </p:spPr>
      </p:pic>
      <p:sp>
        <p:nvSpPr>
          <p:cNvPr id="14" name="Rectangle 13">
            <a:extLst>
              <a:ext uri="{FF2B5EF4-FFF2-40B4-BE49-F238E27FC236}">
                <a16:creationId xmlns:a16="http://schemas.microsoft.com/office/drawing/2014/main" id="{4AED3097-84AA-5862-F8D0-BC7207A1C562}"/>
              </a:ext>
              <a:ext uri="{C183D7F6-B498-43B3-948B-1728B52AA6E4}">
                <adec:decorative xmlns:adec="http://schemas.microsoft.com/office/drawing/2017/decorative" val="1"/>
              </a:ext>
            </a:extLst>
          </p:cNvPr>
          <p:cNvSpPr/>
          <p:nvPr userDrawn="1"/>
        </p:nvSpPr>
        <p:spPr>
          <a:xfrm>
            <a:off x="1924725" y="0"/>
            <a:ext cx="23389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65"/>
          </a:p>
        </p:txBody>
      </p:sp>
      <p:pic>
        <p:nvPicPr>
          <p:cNvPr id="3" name="Picture 2" descr="Colorado State University symbol">
            <a:extLst>
              <a:ext uri="{FF2B5EF4-FFF2-40B4-BE49-F238E27FC236}">
                <a16:creationId xmlns:a16="http://schemas.microsoft.com/office/drawing/2014/main" id="{F146F9C0-7E8C-BFF4-F322-1B9DE073D60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80209" y="5796198"/>
            <a:ext cx="722920" cy="723014"/>
          </a:xfrm>
          <a:prstGeom prst="rect">
            <a:avLst/>
          </a:prstGeom>
        </p:spPr>
      </p:pic>
      <p:pic>
        <p:nvPicPr>
          <p:cNvPr id="10" name="Picture 9">
            <a:extLst>
              <a:ext uri="{FF2B5EF4-FFF2-40B4-BE49-F238E27FC236}">
                <a16:creationId xmlns:a16="http://schemas.microsoft.com/office/drawing/2014/main" id="{54A24BEA-BB70-0A76-015A-8BFD7EB868D7}"/>
              </a:ext>
              <a:ext uri="{C183D7F6-B498-43B3-948B-1728B52AA6E4}">
                <adec:decorative xmlns:adec="http://schemas.microsoft.com/office/drawing/2017/decorative" val="1"/>
              </a:ext>
            </a:extLst>
          </p:cNvPr>
          <p:cNvPicPr>
            <a:picLocks noChangeAspect="1"/>
          </p:cNvPicPr>
          <p:nvPr userDrawn="1"/>
        </p:nvPicPr>
        <p:blipFill rotWithShape="1">
          <a:blip r:embed="rId2"/>
          <a:srcRect l="15952" b="89458"/>
          <a:stretch/>
        </p:blipFill>
        <p:spPr>
          <a:xfrm>
            <a:off x="1945505" y="1"/>
            <a:ext cx="10246495" cy="723014"/>
          </a:xfrm>
          <a:prstGeom prst="rect">
            <a:avLst/>
          </a:prstGeom>
        </p:spPr>
      </p:pic>
      <p:sp>
        <p:nvSpPr>
          <p:cNvPr id="16" name="Title 1">
            <a:extLst>
              <a:ext uri="{FF2B5EF4-FFF2-40B4-BE49-F238E27FC236}">
                <a16:creationId xmlns:a16="http://schemas.microsoft.com/office/drawing/2014/main" id="{38E4A518-5FA6-422E-78D3-21ABCD78F9AA}"/>
              </a:ext>
            </a:extLst>
          </p:cNvPr>
          <p:cNvSpPr>
            <a:spLocks noGrp="1"/>
          </p:cNvSpPr>
          <p:nvPr>
            <p:ph type="title" hasCustomPrompt="1"/>
          </p:nvPr>
        </p:nvSpPr>
        <p:spPr>
          <a:xfrm>
            <a:off x="2697819" y="1038878"/>
            <a:ext cx="8959356" cy="825547"/>
          </a:xfrm>
        </p:spPr>
        <p:txBody>
          <a:bodyPr anchor="t" anchorCtr="0"/>
          <a:lstStyle>
            <a:lvl1pPr>
              <a:defRPr>
                <a:solidFill>
                  <a:schemeClr val="tx2"/>
                </a:solidFill>
              </a:defRPr>
            </a:lvl1pPr>
          </a:lstStyle>
          <a:p>
            <a:r>
              <a:rPr lang="en-US"/>
              <a:t>Headline</a:t>
            </a:r>
          </a:p>
        </p:txBody>
      </p:sp>
      <p:sp>
        <p:nvSpPr>
          <p:cNvPr id="17" name="Content Placeholder 2">
            <a:extLst>
              <a:ext uri="{FF2B5EF4-FFF2-40B4-BE49-F238E27FC236}">
                <a16:creationId xmlns:a16="http://schemas.microsoft.com/office/drawing/2014/main" id="{1BEA90C6-8F52-877D-2151-41D9FA2F2EC9}"/>
              </a:ext>
            </a:extLst>
          </p:cNvPr>
          <p:cNvSpPr>
            <a:spLocks noGrp="1"/>
          </p:cNvSpPr>
          <p:nvPr>
            <p:ph idx="1" hasCustomPrompt="1"/>
          </p:nvPr>
        </p:nvSpPr>
        <p:spPr>
          <a:xfrm>
            <a:off x="2697818" y="2005168"/>
            <a:ext cx="8959356" cy="1661481"/>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Copy</a:t>
            </a:r>
          </a:p>
          <a:p>
            <a:pPr lvl="0"/>
            <a:r>
              <a:rPr lang="en-US"/>
              <a:t>Copy</a:t>
            </a:r>
          </a:p>
          <a:p>
            <a:pPr lvl="0"/>
            <a:r>
              <a:rPr lang="en-US"/>
              <a:t>Copy</a:t>
            </a:r>
          </a:p>
          <a:p>
            <a:pPr lvl="0"/>
            <a:r>
              <a:rPr lang="en-US"/>
              <a:t>Copy</a:t>
            </a:r>
          </a:p>
        </p:txBody>
      </p:sp>
      <p:sp>
        <p:nvSpPr>
          <p:cNvPr id="2" name="Slide Number Placeholder 3">
            <a:extLst>
              <a:ext uri="{FF2B5EF4-FFF2-40B4-BE49-F238E27FC236}">
                <a16:creationId xmlns:a16="http://schemas.microsoft.com/office/drawing/2014/main" id="{2F596587-5715-BFF7-0FFD-2D41193E6F8C}"/>
              </a:ext>
            </a:extLst>
          </p:cNvPr>
          <p:cNvSpPr>
            <a:spLocks noGrp="1"/>
          </p:cNvSpPr>
          <p:nvPr>
            <p:ph type="sldNum" sz="quarter" idx="4"/>
          </p:nvPr>
        </p:nvSpPr>
        <p:spPr>
          <a:xfrm>
            <a:off x="11605555" y="6512009"/>
            <a:ext cx="462098" cy="222422"/>
          </a:xfrm>
          <a:prstGeom prst="rect">
            <a:avLst/>
          </a:prstGeom>
        </p:spPr>
        <p:txBody>
          <a:bodyPr vert="horz" lIns="91440" tIns="45720" rIns="91440" bIns="45720" rtlCol="0" anchor="ctr"/>
          <a:lstStyle>
            <a:lvl1pPr algn="r">
              <a:defRPr sz="1400">
                <a:solidFill>
                  <a:schemeClr val="tx1">
                    <a:tint val="75000"/>
                  </a:schemeClr>
                </a:solidFill>
              </a:defRPr>
            </a:lvl1pPr>
          </a:lstStyle>
          <a:p>
            <a:fld id="{5D421B75-32F1-3341-9ED0-64265A793BE3}" type="slidenum">
              <a:rPr lang="en-US" smtClean="0"/>
              <a:pPr/>
              <a:t>‹#›</a:t>
            </a:fld>
            <a:endParaRPr lang="en-US"/>
          </a:p>
        </p:txBody>
      </p:sp>
    </p:spTree>
    <p:extLst>
      <p:ext uri="{BB962C8B-B14F-4D97-AF65-F5344CB8AC3E}">
        <p14:creationId xmlns:p14="http://schemas.microsoft.com/office/powerpoint/2010/main" val="81760136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am End">
    <p:bg>
      <p:bgPr>
        <a:solidFill>
          <a:schemeClr val="tx2"/>
        </a:solidFill>
        <a:effectLst/>
      </p:bgPr>
    </p:bg>
    <p:spTree>
      <p:nvGrpSpPr>
        <p:cNvPr id="1" name=""/>
        <p:cNvGrpSpPr/>
        <p:nvPr/>
      </p:nvGrpSpPr>
      <p:grpSpPr>
        <a:xfrm>
          <a:off x="0" y="0"/>
          <a:ext cx="0" cy="0"/>
          <a:chOff x="0" y="0"/>
          <a:chExt cx="0" cy="0"/>
        </a:xfrm>
      </p:grpSpPr>
      <p:pic>
        <p:nvPicPr>
          <p:cNvPr id="3" name="Picture 2" descr="A ram with a leather halter&#10;&#10;Description automatically generated">
            <a:extLst>
              <a:ext uri="{FF2B5EF4-FFF2-40B4-BE49-F238E27FC236}">
                <a16:creationId xmlns:a16="http://schemas.microsoft.com/office/drawing/2014/main" id="{AF5630CA-CE85-8E94-7F94-DDB28DF995CB}"/>
              </a:ext>
            </a:extLst>
          </p:cNvPr>
          <p:cNvPicPr>
            <a:picLocks noChangeAspect="1"/>
          </p:cNvPicPr>
          <p:nvPr userDrawn="1"/>
        </p:nvPicPr>
        <p:blipFill>
          <a:blip r:embed="rId2"/>
          <a:stretch>
            <a:fillRect/>
          </a:stretch>
        </p:blipFill>
        <p:spPr>
          <a:xfrm>
            <a:off x="793" y="0"/>
            <a:ext cx="12191207" cy="6858447"/>
          </a:xfrm>
          <a:prstGeom prst="rect">
            <a:avLst/>
          </a:prstGeom>
        </p:spPr>
      </p:pic>
      <p:pic>
        <p:nvPicPr>
          <p:cNvPr id="8" name="Picture 7" descr="Colorado State University logo">
            <a:extLst>
              <a:ext uri="{FF2B5EF4-FFF2-40B4-BE49-F238E27FC236}">
                <a16:creationId xmlns:a16="http://schemas.microsoft.com/office/drawing/2014/main" id="{1B6E8884-AC6A-78D6-0B43-26616F2549BE}"/>
              </a:ext>
            </a:extLst>
          </p:cNvPr>
          <p:cNvPicPr>
            <a:picLocks noChangeAspect="1"/>
          </p:cNvPicPr>
          <p:nvPr userDrawn="1"/>
        </p:nvPicPr>
        <p:blipFill>
          <a:blip r:embed="rId3"/>
          <a:stretch>
            <a:fillRect/>
          </a:stretch>
        </p:blipFill>
        <p:spPr>
          <a:xfrm>
            <a:off x="7902128" y="736881"/>
            <a:ext cx="2647887" cy="1732794"/>
          </a:xfrm>
          <a:prstGeom prst="rect">
            <a:avLst/>
          </a:prstGeom>
        </p:spPr>
      </p:pic>
      <p:sp>
        <p:nvSpPr>
          <p:cNvPr id="2" name="Title 1">
            <a:extLst>
              <a:ext uri="{FF2B5EF4-FFF2-40B4-BE49-F238E27FC236}">
                <a16:creationId xmlns:a16="http://schemas.microsoft.com/office/drawing/2014/main" id="{62F832BF-CDCD-C36C-3D8E-F4CBCB8D7614}"/>
              </a:ext>
            </a:extLst>
          </p:cNvPr>
          <p:cNvSpPr>
            <a:spLocks noGrp="1"/>
          </p:cNvSpPr>
          <p:nvPr>
            <p:ph type="title" hasCustomPrompt="1"/>
          </p:nvPr>
        </p:nvSpPr>
        <p:spPr>
          <a:xfrm>
            <a:off x="7313886" y="3206556"/>
            <a:ext cx="3824370" cy="825547"/>
          </a:xfrm>
        </p:spPr>
        <p:txBody>
          <a:bodyPr/>
          <a:lstStyle>
            <a:lvl1pPr algn="ctr">
              <a:defRPr/>
            </a:lvl1pPr>
          </a:lstStyle>
          <a:p>
            <a:r>
              <a:rPr lang="en-US"/>
              <a:t>Thank you</a:t>
            </a:r>
          </a:p>
        </p:txBody>
      </p:sp>
    </p:spTree>
    <p:extLst>
      <p:ext uri="{BB962C8B-B14F-4D97-AF65-F5344CB8AC3E}">
        <p14:creationId xmlns:p14="http://schemas.microsoft.com/office/powerpoint/2010/main" val="416172336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Quote">
    <p:bg>
      <p:bgRef idx="1001">
        <a:schemeClr val="bg2"/>
      </p:bgRef>
    </p:bg>
    <p:spTree>
      <p:nvGrpSpPr>
        <p:cNvPr id="1" name=""/>
        <p:cNvGrpSpPr/>
        <p:nvPr/>
      </p:nvGrpSpPr>
      <p:grpSpPr>
        <a:xfrm>
          <a:off x="0" y="0"/>
          <a:ext cx="0" cy="0"/>
          <a:chOff x="0" y="0"/>
          <a:chExt cx="0" cy="0"/>
        </a:xfrm>
      </p:grpSpPr>
      <p:sp>
        <p:nvSpPr>
          <p:cNvPr id="20" name="Title Placeholder 1"/>
          <p:cNvSpPr>
            <a:spLocks noGrp="1"/>
          </p:cNvSpPr>
          <p:nvPr>
            <p:ph type="title" hasCustomPrompt="1"/>
          </p:nvPr>
        </p:nvSpPr>
        <p:spPr>
          <a:xfrm>
            <a:off x="1797090" y="2085372"/>
            <a:ext cx="8597822" cy="1661993"/>
          </a:xfrm>
          <a:prstGeom prst="rect">
            <a:avLst/>
          </a:prstGeom>
        </p:spPr>
        <p:txBody>
          <a:bodyPr vert="horz" wrap="square" lIns="91440" tIns="91440" rIns="91440" bIns="91440" rtlCol="0" anchor="ctr" anchorCtr="0">
            <a:spAutoFit/>
          </a:bodyPr>
          <a:lstStyle>
            <a:lvl1pPr algn="ctr">
              <a:defRPr>
                <a:solidFill>
                  <a:schemeClr val="tx1"/>
                </a:solidFill>
              </a:defRPr>
            </a:lvl1pPr>
          </a:lstStyle>
          <a:p>
            <a:r>
              <a:rPr lang="en-US"/>
              <a:t>“Quote”</a:t>
            </a:r>
          </a:p>
        </p:txBody>
      </p:sp>
      <p:grpSp>
        <p:nvGrpSpPr>
          <p:cNvPr id="4" name="Group 3">
            <a:extLst>
              <a:ext uri="{FF2B5EF4-FFF2-40B4-BE49-F238E27FC236}">
                <a16:creationId xmlns:a16="http://schemas.microsoft.com/office/drawing/2014/main" id="{922027ED-012B-7407-85EE-A5994FEE1EFB}"/>
              </a:ext>
              <a:ext uri="{C183D7F6-B498-43B3-948B-1728B52AA6E4}">
                <adec:decorative xmlns:adec="http://schemas.microsoft.com/office/drawing/2017/decorative" val="1"/>
              </a:ext>
            </a:extLst>
          </p:cNvPr>
          <p:cNvGrpSpPr/>
          <p:nvPr userDrawn="1"/>
        </p:nvGrpSpPr>
        <p:grpSpPr>
          <a:xfrm>
            <a:off x="0" y="6324601"/>
            <a:ext cx="3691673" cy="533399"/>
            <a:chOff x="0" y="568749"/>
            <a:chExt cx="7384308" cy="1191643"/>
          </a:xfrm>
        </p:grpSpPr>
        <p:sp>
          <p:nvSpPr>
            <p:cNvPr id="5" name="Rectangle 4">
              <a:extLst>
                <a:ext uri="{FF2B5EF4-FFF2-40B4-BE49-F238E27FC236}">
                  <a16:creationId xmlns:a16="http://schemas.microsoft.com/office/drawing/2014/main" id="{AA6BD615-3100-6B0D-80AF-6148FF436E62}"/>
                </a:ext>
              </a:extLst>
            </p:cNvPr>
            <p:cNvSpPr/>
            <p:nvPr userDrawn="1"/>
          </p:nvSpPr>
          <p:spPr>
            <a:xfrm rot="16200000">
              <a:off x="-312211" y="880960"/>
              <a:ext cx="1191643" cy="56722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65"/>
            </a:p>
          </p:txBody>
        </p:sp>
        <p:sp>
          <p:nvSpPr>
            <p:cNvPr id="6" name="Rectangle 5">
              <a:extLst>
                <a:ext uri="{FF2B5EF4-FFF2-40B4-BE49-F238E27FC236}">
                  <a16:creationId xmlns:a16="http://schemas.microsoft.com/office/drawing/2014/main" id="{52AB864A-DFC1-8ACE-87E4-E92DA290916C}"/>
                </a:ext>
              </a:extLst>
            </p:cNvPr>
            <p:cNvSpPr/>
            <p:nvPr userDrawn="1"/>
          </p:nvSpPr>
          <p:spPr>
            <a:xfrm rot="16200000">
              <a:off x="255880" y="880960"/>
              <a:ext cx="1191643" cy="567221"/>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65"/>
            </a:p>
          </p:txBody>
        </p:sp>
        <p:sp>
          <p:nvSpPr>
            <p:cNvPr id="7" name="Rectangle 6">
              <a:extLst>
                <a:ext uri="{FF2B5EF4-FFF2-40B4-BE49-F238E27FC236}">
                  <a16:creationId xmlns:a16="http://schemas.microsoft.com/office/drawing/2014/main" id="{A3CAA52F-343B-3FE3-30E3-295C4517EB1E}"/>
                </a:ext>
              </a:extLst>
            </p:cNvPr>
            <p:cNvSpPr/>
            <p:nvPr userDrawn="1"/>
          </p:nvSpPr>
          <p:spPr>
            <a:xfrm rot="16200000">
              <a:off x="823971" y="880960"/>
              <a:ext cx="1191643" cy="567221"/>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65"/>
            </a:p>
          </p:txBody>
        </p:sp>
        <p:sp>
          <p:nvSpPr>
            <p:cNvPr id="9" name="Rectangle 8">
              <a:extLst>
                <a:ext uri="{FF2B5EF4-FFF2-40B4-BE49-F238E27FC236}">
                  <a16:creationId xmlns:a16="http://schemas.microsoft.com/office/drawing/2014/main" id="{BEDB2290-3E87-EBEE-B7C5-B036F1C77117}"/>
                </a:ext>
              </a:extLst>
            </p:cNvPr>
            <p:cNvSpPr/>
            <p:nvPr userDrawn="1"/>
          </p:nvSpPr>
          <p:spPr>
            <a:xfrm rot="16200000">
              <a:off x="1392062" y="880960"/>
              <a:ext cx="1191643" cy="56722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65"/>
            </a:p>
          </p:txBody>
        </p:sp>
        <p:sp>
          <p:nvSpPr>
            <p:cNvPr id="10" name="Rectangle 9">
              <a:extLst>
                <a:ext uri="{FF2B5EF4-FFF2-40B4-BE49-F238E27FC236}">
                  <a16:creationId xmlns:a16="http://schemas.microsoft.com/office/drawing/2014/main" id="{0DFFB4E1-F274-B073-8E7E-CB2544A6D761}"/>
                </a:ext>
              </a:extLst>
            </p:cNvPr>
            <p:cNvSpPr/>
            <p:nvPr userDrawn="1"/>
          </p:nvSpPr>
          <p:spPr>
            <a:xfrm rot="16200000">
              <a:off x="1960153" y="880960"/>
              <a:ext cx="1191643" cy="567221"/>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65"/>
            </a:p>
          </p:txBody>
        </p:sp>
        <p:sp>
          <p:nvSpPr>
            <p:cNvPr id="11" name="Rectangle 10">
              <a:extLst>
                <a:ext uri="{FF2B5EF4-FFF2-40B4-BE49-F238E27FC236}">
                  <a16:creationId xmlns:a16="http://schemas.microsoft.com/office/drawing/2014/main" id="{CB2F0147-429D-9A58-82F4-19D9B4664D4E}"/>
                </a:ext>
              </a:extLst>
            </p:cNvPr>
            <p:cNvSpPr/>
            <p:nvPr userDrawn="1"/>
          </p:nvSpPr>
          <p:spPr>
            <a:xfrm rot="16200000">
              <a:off x="2528244" y="880960"/>
              <a:ext cx="1191643" cy="567221"/>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65"/>
            </a:p>
          </p:txBody>
        </p:sp>
        <p:sp>
          <p:nvSpPr>
            <p:cNvPr id="12" name="Rectangle 11">
              <a:extLst>
                <a:ext uri="{FF2B5EF4-FFF2-40B4-BE49-F238E27FC236}">
                  <a16:creationId xmlns:a16="http://schemas.microsoft.com/office/drawing/2014/main" id="{47891A34-14D2-ADB6-1169-740DA5910940}"/>
                </a:ext>
              </a:extLst>
            </p:cNvPr>
            <p:cNvSpPr/>
            <p:nvPr userDrawn="1"/>
          </p:nvSpPr>
          <p:spPr>
            <a:xfrm rot="16200000">
              <a:off x="3096335" y="880960"/>
              <a:ext cx="1191643" cy="567221"/>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65"/>
            </a:p>
          </p:txBody>
        </p:sp>
        <p:sp>
          <p:nvSpPr>
            <p:cNvPr id="13" name="Rectangle 12">
              <a:extLst>
                <a:ext uri="{FF2B5EF4-FFF2-40B4-BE49-F238E27FC236}">
                  <a16:creationId xmlns:a16="http://schemas.microsoft.com/office/drawing/2014/main" id="{C209C2B3-142D-5E44-1175-183720B6E55A}"/>
                </a:ext>
              </a:extLst>
            </p:cNvPr>
            <p:cNvSpPr/>
            <p:nvPr userDrawn="1"/>
          </p:nvSpPr>
          <p:spPr>
            <a:xfrm rot="16200000">
              <a:off x="3664426" y="880960"/>
              <a:ext cx="1191643" cy="567221"/>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65"/>
            </a:p>
          </p:txBody>
        </p:sp>
        <p:sp>
          <p:nvSpPr>
            <p:cNvPr id="14" name="Rectangle 13">
              <a:extLst>
                <a:ext uri="{FF2B5EF4-FFF2-40B4-BE49-F238E27FC236}">
                  <a16:creationId xmlns:a16="http://schemas.microsoft.com/office/drawing/2014/main" id="{0B945597-6F58-A8E5-A24B-B3C67DA5490A}"/>
                </a:ext>
              </a:extLst>
            </p:cNvPr>
            <p:cNvSpPr/>
            <p:nvPr userDrawn="1"/>
          </p:nvSpPr>
          <p:spPr>
            <a:xfrm rot="16200000">
              <a:off x="4232517" y="880960"/>
              <a:ext cx="1191643" cy="567221"/>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65"/>
            </a:p>
          </p:txBody>
        </p:sp>
        <p:sp>
          <p:nvSpPr>
            <p:cNvPr id="15" name="Rectangle 14">
              <a:extLst>
                <a:ext uri="{FF2B5EF4-FFF2-40B4-BE49-F238E27FC236}">
                  <a16:creationId xmlns:a16="http://schemas.microsoft.com/office/drawing/2014/main" id="{86207D62-8D62-B822-1E45-17C921014CC7}"/>
                </a:ext>
              </a:extLst>
            </p:cNvPr>
            <p:cNvSpPr/>
            <p:nvPr userDrawn="1"/>
          </p:nvSpPr>
          <p:spPr>
            <a:xfrm rot="16200000">
              <a:off x="4800608" y="880960"/>
              <a:ext cx="1191643" cy="567221"/>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65"/>
            </a:p>
          </p:txBody>
        </p:sp>
        <p:sp>
          <p:nvSpPr>
            <p:cNvPr id="16" name="Rectangle 15">
              <a:extLst>
                <a:ext uri="{FF2B5EF4-FFF2-40B4-BE49-F238E27FC236}">
                  <a16:creationId xmlns:a16="http://schemas.microsoft.com/office/drawing/2014/main" id="{92A9CCBA-B6CB-7D13-11F8-8B53466883D9}"/>
                </a:ext>
              </a:extLst>
            </p:cNvPr>
            <p:cNvSpPr/>
            <p:nvPr userDrawn="1"/>
          </p:nvSpPr>
          <p:spPr>
            <a:xfrm rot="16200000">
              <a:off x="5368699" y="880960"/>
              <a:ext cx="1191643" cy="56722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65"/>
            </a:p>
          </p:txBody>
        </p:sp>
        <p:sp>
          <p:nvSpPr>
            <p:cNvPr id="17" name="Rectangle 16">
              <a:extLst>
                <a:ext uri="{FF2B5EF4-FFF2-40B4-BE49-F238E27FC236}">
                  <a16:creationId xmlns:a16="http://schemas.microsoft.com/office/drawing/2014/main" id="{B0D55400-2F92-5A7A-37B5-17CD27C2DC73}"/>
                </a:ext>
              </a:extLst>
            </p:cNvPr>
            <p:cNvSpPr/>
            <p:nvPr userDrawn="1"/>
          </p:nvSpPr>
          <p:spPr>
            <a:xfrm rot="16200000">
              <a:off x="5936790" y="880960"/>
              <a:ext cx="1191643" cy="567221"/>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65"/>
            </a:p>
          </p:txBody>
        </p:sp>
        <p:sp>
          <p:nvSpPr>
            <p:cNvPr id="18" name="Rectangle 17">
              <a:extLst>
                <a:ext uri="{FF2B5EF4-FFF2-40B4-BE49-F238E27FC236}">
                  <a16:creationId xmlns:a16="http://schemas.microsoft.com/office/drawing/2014/main" id="{EFE0A2EF-4B95-657F-0869-CC36FA292DB5}"/>
                </a:ext>
              </a:extLst>
            </p:cNvPr>
            <p:cNvSpPr/>
            <p:nvPr userDrawn="1"/>
          </p:nvSpPr>
          <p:spPr>
            <a:xfrm rot="16200000">
              <a:off x="6504876" y="880960"/>
              <a:ext cx="1191643" cy="567221"/>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65"/>
            </a:p>
          </p:txBody>
        </p:sp>
      </p:grpSp>
      <p:pic>
        <p:nvPicPr>
          <p:cNvPr id="3" name="Picture 2">
            <a:extLst>
              <a:ext uri="{FF2B5EF4-FFF2-40B4-BE49-F238E27FC236}">
                <a16:creationId xmlns:a16="http://schemas.microsoft.com/office/drawing/2014/main" id="{8B2A8B82-B1AD-9FF9-67E7-3FDE201E7BD8}"/>
              </a:ext>
              <a:ext uri="{C183D7F6-B498-43B3-948B-1728B52AA6E4}">
                <adec:decorative xmlns:adec="http://schemas.microsoft.com/office/drawing/2017/decorative" val="1"/>
              </a:ext>
            </a:extLst>
          </p:cNvPr>
          <p:cNvPicPr>
            <a:picLocks noChangeAspect="1"/>
          </p:cNvPicPr>
          <p:nvPr userDrawn="1"/>
        </p:nvPicPr>
        <p:blipFill rotWithShape="1">
          <a:blip r:embed="rId2"/>
          <a:srcRect l="3233" b="2225"/>
          <a:stretch/>
        </p:blipFill>
        <p:spPr>
          <a:xfrm>
            <a:off x="3691674" y="6323877"/>
            <a:ext cx="8500327" cy="532065"/>
          </a:xfrm>
          <a:prstGeom prst="rect">
            <a:avLst/>
          </a:prstGeom>
        </p:spPr>
      </p:pic>
      <p:sp>
        <p:nvSpPr>
          <p:cNvPr id="2" name="Slide Number Placeholder 3">
            <a:extLst>
              <a:ext uri="{FF2B5EF4-FFF2-40B4-BE49-F238E27FC236}">
                <a16:creationId xmlns:a16="http://schemas.microsoft.com/office/drawing/2014/main" id="{7672AE2E-C5C4-44D6-2A12-46A2082FB2F2}"/>
              </a:ext>
            </a:extLst>
          </p:cNvPr>
          <p:cNvSpPr>
            <a:spLocks noGrp="1"/>
          </p:cNvSpPr>
          <p:nvPr>
            <p:ph type="sldNum" sz="quarter" idx="4"/>
          </p:nvPr>
        </p:nvSpPr>
        <p:spPr>
          <a:xfrm>
            <a:off x="11605555" y="6512009"/>
            <a:ext cx="462098" cy="222422"/>
          </a:xfrm>
          <a:prstGeom prst="rect">
            <a:avLst/>
          </a:prstGeom>
        </p:spPr>
        <p:txBody>
          <a:bodyPr vert="horz" lIns="91440" tIns="45720" rIns="91440" bIns="45720" rtlCol="0" anchor="ctr"/>
          <a:lstStyle>
            <a:lvl1pPr algn="r">
              <a:defRPr sz="1400">
                <a:solidFill>
                  <a:srgbClr val="000000"/>
                </a:solidFill>
              </a:defRPr>
            </a:lvl1pPr>
          </a:lstStyle>
          <a:p>
            <a:fld id="{5D421B75-32F1-3341-9ED0-64265A793BE3}" type="slidenum">
              <a:rPr lang="en-US" smtClean="0"/>
              <a:pPr/>
              <a:t>‹#›</a:t>
            </a:fld>
            <a:endParaRPr lang="en-US"/>
          </a:p>
        </p:txBody>
      </p:sp>
    </p:spTree>
    <p:extLst>
      <p:ext uri="{BB962C8B-B14F-4D97-AF65-F5344CB8AC3E}">
        <p14:creationId xmlns:p14="http://schemas.microsoft.com/office/powerpoint/2010/main" val="33632923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p:cNvSpPr>
            <a:spLocks noGrp="1"/>
          </p:cNvSpPr>
          <p:nvPr>
            <p:ph type="dt" sz="half" idx="10"/>
          </p:nvPr>
        </p:nvSpPr>
        <p:spPr/>
        <p:txBody>
          <a:bodyPr/>
          <a:lstStyle/>
          <a:p>
            <a:fld id="{846CE7D5-CF57-46EF-B807-FDD0502418D4}" type="datetimeFigureOut">
              <a:rPr lang="en-GB" smtClean="0"/>
              <a:t>21/05/2025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GB"/>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GB" smtClean="0"/>
              <a:t>21/05/2025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Date Placeholder 4"/>
          <p:cNvSpPr>
            <a:spLocks noGrp="1"/>
          </p:cNvSpPr>
          <p:nvPr>
            <p:ph type="dt" sz="half" idx="10"/>
          </p:nvPr>
        </p:nvSpPr>
        <p:spPr/>
        <p:txBody>
          <a:bodyPr/>
          <a:lstStyle/>
          <a:p>
            <a:fld id="{846CE7D5-CF57-46EF-B807-FDD0502418D4}" type="datetimeFigureOut">
              <a:rPr lang="en-GB" smtClean="0"/>
              <a:t>21/05/2025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GB"/>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7" name="Date Placeholder 6"/>
          <p:cNvSpPr>
            <a:spLocks noGrp="1"/>
          </p:cNvSpPr>
          <p:nvPr>
            <p:ph type="dt" sz="half" idx="10"/>
          </p:nvPr>
        </p:nvSpPr>
        <p:spPr/>
        <p:txBody>
          <a:bodyPr/>
          <a:lstStyle/>
          <a:p>
            <a:fld id="{846CE7D5-CF57-46EF-B807-FDD0502418D4}" type="datetimeFigureOut">
              <a:rPr lang="en-GB" smtClean="0"/>
              <a:t>21/05/2025</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GB" smtClean="0"/>
              <a:t>21/05/2025</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GB" smtClean="0"/>
              <a:t>21/05/2025</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GB" smtClean="0"/>
              <a:t>21/05/2025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GB" smtClean="0"/>
              <a:t>21/05/2025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46CE7D5-CF57-46EF-B807-FDD0502418D4}" type="datetimeFigureOut">
              <a:rPr lang="en-GB" smtClean="0"/>
              <a:t>21/05/2025</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30EA680-D336-4FF7-8B7A-9848BB0A1C32}" type="slidenum">
              <a:rPr lang="en-GB" smtClean="0"/>
              <a:t>‹#›</a:t>
            </a:fld>
            <a:endParaRPr lang="en-GB"/>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13.xml"/><Relationship Id="rId4" Type="http://schemas.openxmlformats.org/officeDocument/2006/relationships/image" Target="../media/image12.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BED97CB-91F4-3C20-0B39-220F75536898}"/>
              </a:ext>
            </a:extLst>
          </p:cNvPr>
          <p:cNvSpPr>
            <a:spLocks noGrp="1"/>
          </p:cNvSpPr>
          <p:nvPr>
            <p:ph type="title"/>
          </p:nvPr>
        </p:nvSpPr>
        <p:spPr/>
        <p:txBody>
          <a:bodyPr/>
          <a:lstStyle/>
          <a:p>
            <a:r>
              <a:rPr lang="en-US">
                <a:ea typeface="+mj-lt"/>
                <a:cs typeface="+mj-lt"/>
              </a:rPr>
              <a:t>Example video of model validation</a:t>
            </a:r>
            <a:endParaRPr lang="en-US"/>
          </a:p>
        </p:txBody>
      </p:sp>
      <p:sp>
        <p:nvSpPr>
          <p:cNvPr id="7" name="Content Placeholder 6">
            <a:extLst>
              <a:ext uri="{FF2B5EF4-FFF2-40B4-BE49-F238E27FC236}">
                <a16:creationId xmlns:a16="http://schemas.microsoft.com/office/drawing/2014/main" id="{58312B79-0E47-4D89-11D2-27294EDD15E9}"/>
              </a:ext>
            </a:extLst>
          </p:cNvPr>
          <p:cNvSpPr>
            <a:spLocks noGrp="1"/>
          </p:cNvSpPr>
          <p:nvPr>
            <p:ph idx="1"/>
          </p:nvPr>
        </p:nvSpPr>
        <p:spPr/>
        <p:txBody>
          <a:bodyPr/>
          <a:lstStyle/>
          <a:p>
            <a:endParaRPr lang="en-US"/>
          </a:p>
        </p:txBody>
      </p:sp>
      <p:pic>
        <p:nvPicPr>
          <p:cNvPr id="9" name="Recording 2025-04-09 102509">
            <a:hlinkClick r:id="" action="ppaction://media"/>
            <a:extLst>
              <a:ext uri="{FF2B5EF4-FFF2-40B4-BE49-F238E27FC236}">
                <a16:creationId xmlns:a16="http://schemas.microsoft.com/office/drawing/2014/main" id="{0C81FB09-EB60-B232-5FC3-362913B6C15A}"/>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832152" y="1336524"/>
            <a:ext cx="9753600" cy="5080000"/>
          </a:xfrm>
          <a:prstGeom prst="rect">
            <a:avLst/>
          </a:prstGeom>
        </p:spPr>
      </p:pic>
    </p:spTree>
    <p:extLst>
      <p:ext uri="{BB962C8B-B14F-4D97-AF65-F5344CB8AC3E}">
        <p14:creationId xmlns:p14="http://schemas.microsoft.com/office/powerpoint/2010/main" val="606581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6794"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1453FC-2983-F24B-FE80-F61CCE2AA61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C65E0CE-DB2A-3A37-191E-08E1DDEB24B7}"/>
              </a:ext>
            </a:extLst>
          </p:cNvPr>
          <p:cNvSpPr>
            <a:spLocks noGrp="1"/>
          </p:cNvSpPr>
          <p:nvPr>
            <p:ph type="title"/>
          </p:nvPr>
        </p:nvSpPr>
        <p:spPr/>
        <p:txBody>
          <a:bodyPr/>
          <a:lstStyle/>
          <a:p>
            <a:r>
              <a:rPr lang="en-US"/>
              <a:t>SAE J1708 Electronic Parameters</a:t>
            </a:r>
          </a:p>
        </p:txBody>
      </p:sp>
      <p:graphicFrame>
        <p:nvGraphicFramePr>
          <p:cNvPr id="4" name="Content Placeholder 3">
            <a:extLst>
              <a:ext uri="{FF2B5EF4-FFF2-40B4-BE49-F238E27FC236}">
                <a16:creationId xmlns:a16="http://schemas.microsoft.com/office/drawing/2014/main" id="{F7DC918B-FA7B-B287-533B-42706EEDFCD2}"/>
              </a:ext>
            </a:extLst>
          </p:cNvPr>
          <p:cNvGraphicFramePr>
            <a:graphicFrameLocks noGrp="1"/>
          </p:cNvGraphicFramePr>
          <p:nvPr>
            <p:ph idx="1"/>
          </p:nvPr>
        </p:nvGraphicFramePr>
        <p:xfrm>
          <a:off x="3674087" y="1868244"/>
          <a:ext cx="6719886" cy="4813109"/>
        </p:xfrm>
        <a:graphic>
          <a:graphicData uri="http://schemas.openxmlformats.org/drawingml/2006/table">
            <a:tbl>
              <a:tblPr firstRow="1" bandRow="1">
                <a:tableStyleId>{5C22544A-7EE6-4342-B048-85BDC9FD1C3A}</a:tableStyleId>
              </a:tblPr>
              <a:tblGrid>
                <a:gridCol w="2239962">
                  <a:extLst>
                    <a:ext uri="{9D8B030D-6E8A-4147-A177-3AD203B41FA5}">
                      <a16:colId xmlns:a16="http://schemas.microsoft.com/office/drawing/2014/main" val="2117441772"/>
                    </a:ext>
                  </a:extLst>
                </a:gridCol>
                <a:gridCol w="2239962">
                  <a:extLst>
                    <a:ext uri="{9D8B030D-6E8A-4147-A177-3AD203B41FA5}">
                      <a16:colId xmlns:a16="http://schemas.microsoft.com/office/drawing/2014/main" val="3401480321"/>
                    </a:ext>
                  </a:extLst>
                </a:gridCol>
                <a:gridCol w="2239962">
                  <a:extLst>
                    <a:ext uri="{9D8B030D-6E8A-4147-A177-3AD203B41FA5}">
                      <a16:colId xmlns:a16="http://schemas.microsoft.com/office/drawing/2014/main" val="3516707328"/>
                    </a:ext>
                  </a:extLst>
                </a:gridCol>
              </a:tblGrid>
              <a:tr h="345138">
                <a:tc>
                  <a:txBody>
                    <a:bodyPr/>
                    <a:lstStyle/>
                    <a:p>
                      <a:r>
                        <a:rPr lang="en-US"/>
                        <a:t>Rule Name</a:t>
                      </a:r>
                    </a:p>
                  </a:txBody>
                  <a:tcPr/>
                </a:tc>
                <a:tc>
                  <a:txBody>
                    <a:bodyPr/>
                    <a:lstStyle/>
                    <a:p>
                      <a:r>
                        <a:rPr lang="en-US"/>
                        <a:t>Description (SAE )</a:t>
                      </a:r>
                    </a:p>
                  </a:txBody>
                  <a:tcPr/>
                </a:tc>
                <a:tc>
                  <a:txBody>
                    <a:bodyPr/>
                    <a:lstStyle/>
                    <a:p>
                      <a:r>
                        <a:rPr lang="en-US"/>
                        <a:t>OCL</a:t>
                      </a:r>
                    </a:p>
                  </a:txBody>
                  <a:tcPr/>
                </a:tc>
                <a:extLst>
                  <a:ext uri="{0D108BD9-81ED-4DB2-BD59-A6C34878D82A}">
                    <a16:rowId xmlns:a16="http://schemas.microsoft.com/office/drawing/2014/main" val="341948724"/>
                  </a:ext>
                </a:extLst>
              </a:tr>
              <a:tr h="4447349">
                <a:tc>
                  <a:txBody>
                    <a:bodyPr/>
                    <a:lstStyle/>
                    <a:p>
                      <a:r>
                        <a:rPr lang="en-US" sz="1600"/>
                        <a:t>Bus State Constraint</a:t>
                      </a:r>
                    </a:p>
                  </a:txBody>
                  <a:tcPr/>
                </a:tc>
                <a:tc>
                  <a:txBody>
                    <a:bodyPr/>
                    <a:lstStyle/>
                    <a:p>
                      <a:pPr lvl="0">
                        <a:buNone/>
                      </a:pPr>
                      <a:r>
                        <a:rPr lang="en-US" sz="1600" b="0" i="0" u="none" strike="noStrike" noProof="0">
                          <a:latin typeface="Aptos"/>
                        </a:rPr>
                        <a:t>The bus is in a logic 1 (high) state whenever Point A is at least 0.2 V more positive than Point B. The bus is in a logic 0 (low) state whenever Point A is at least 0.2 V more negative than Point B (Points A and B, refer to Figure A1). The bus state is indeterminate when the differential voltage is less than 0.2 V.</a:t>
                      </a:r>
                      <a:endParaRPr lang="en-US" sz="1600"/>
                    </a:p>
                  </a:txBody>
                  <a:tcPr/>
                </a:tc>
                <a:tc>
                  <a:txBody>
                    <a:bodyPr/>
                    <a:lstStyle/>
                    <a:p>
                      <a:pPr lvl="0" algn="l">
                        <a:lnSpc>
                          <a:spcPct val="100000"/>
                        </a:lnSpc>
                        <a:spcBef>
                          <a:spcPts val="0"/>
                        </a:spcBef>
                        <a:spcAft>
                          <a:spcPts val="0"/>
                        </a:spcAft>
                        <a:buNone/>
                      </a:pPr>
                      <a:r>
                        <a:rPr lang="en-US" sz="1600" b="0" i="0" u="none" strike="noStrike" noProof="0">
                          <a:latin typeface="Aptos"/>
                        </a:rPr>
                        <a:t>if (</a:t>
                      </a:r>
                      <a:r>
                        <a:rPr lang="en-US" sz="1600" b="0" i="0" u="none" strike="noStrike" noProof="0" err="1">
                          <a:latin typeface="Aptos"/>
                        </a:rPr>
                        <a:t>self.pointA</a:t>
                      </a:r>
                      <a:r>
                        <a:rPr lang="en-US" sz="1600" b="0" i="0" u="none" strike="noStrike" noProof="0">
                          <a:latin typeface="Aptos"/>
                        </a:rPr>
                        <a:t> - </a:t>
                      </a:r>
                      <a:r>
                        <a:rPr lang="en-US" sz="1600" b="0" i="0" u="none" strike="noStrike" noProof="0" err="1">
                          <a:latin typeface="Aptos"/>
                        </a:rPr>
                        <a:t>self.pointB</a:t>
                      </a:r>
                      <a:r>
                        <a:rPr lang="en-US" sz="1600" b="0" i="0" u="none" strike="noStrike" noProof="0">
                          <a:latin typeface="Aptos"/>
                        </a:rPr>
                        <a:t>) &gt;= 0.2 then </a:t>
                      </a:r>
                      <a:r>
                        <a:rPr lang="en-US" sz="1600" b="0" i="0" u="none" strike="noStrike" noProof="0" err="1">
                          <a:latin typeface="Aptos"/>
                        </a:rPr>
                        <a:t>self.busState</a:t>
                      </a:r>
                      <a:r>
                        <a:rPr lang="en-US" sz="1600" b="0" i="0" u="none" strike="noStrike" noProof="0">
                          <a:latin typeface="Aptos"/>
                        </a:rPr>
                        <a:t> = 1</a:t>
                      </a:r>
                      <a:endParaRPr lang="en-US" sz="1600"/>
                    </a:p>
                    <a:p>
                      <a:pPr lvl="0" algn="l">
                        <a:lnSpc>
                          <a:spcPct val="100000"/>
                        </a:lnSpc>
                        <a:spcBef>
                          <a:spcPts val="0"/>
                        </a:spcBef>
                        <a:spcAft>
                          <a:spcPts val="0"/>
                        </a:spcAft>
                        <a:buNone/>
                      </a:pPr>
                      <a:r>
                        <a:rPr lang="en-US" sz="1600" b="0" i="0" u="none" strike="noStrike" noProof="0">
                          <a:latin typeface="Aptos"/>
                        </a:rPr>
                        <a:t>    else </a:t>
                      </a:r>
                      <a:endParaRPr lang="en-US" sz="1600"/>
                    </a:p>
                    <a:p>
                      <a:pPr lvl="0" algn="l">
                        <a:lnSpc>
                          <a:spcPct val="100000"/>
                        </a:lnSpc>
                        <a:spcBef>
                          <a:spcPts val="0"/>
                        </a:spcBef>
                        <a:spcAft>
                          <a:spcPts val="0"/>
                        </a:spcAft>
                        <a:buNone/>
                      </a:pPr>
                      <a:r>
                        <a:rPr lang="en-US" sz="1600" b="0" i="0" u="none" strike="noStrike" noProof="0">
                          <a:latin typeface="Aptos"/>
                        </a:rPr>
                        <a:t>        if (</a:t>
                      </a:r>
                      <a:r>
                        <a:rPr lang="en-US" sz="1600" b="0" i="0" u="none" strike="noStrike" noProof="0" err="1">
                          <a:latin typeface="Aptos"/>
                        </a:rPr>
                        <a:t>self.pointA</a:t>
                      </a:r>
                      <a:r>
                        <a:rPr lang="en-US" sz="1600" b="0" i="0" u="none" strike="noStrike" noProof="0">
                          <a:latin typeface="Aptos"/>
                        </a:rPr>
                        <a:t> - </a:t>
                      </a:r>
                      <a:r>
                        <a:rPr lang="en-US" sz="1600" b="0" i="0" u="none" strike="noStrike" noProof="0" err="1">
                          <a:latin typeface="Aptos"/>
                        </a:rPr>
                        <a:t>self.pointB</a:t>
                      </a:r>
                      <a:r>
                        <a:rPr lang="en-US" sz="1600" b="0" i="0" u="none" strike="noStrike" noProof="0">
                          <a:latin typeface="Aptos"/>
                        </a:rPr>
                        <a:t>) &lt;= -0.2 then </a:t>
                      </a:r>
                      <a:r>
                        <a:rPr lang="en-US" sz="1600" b="0" i="0" u="none" strike="noStrike" noProof="0" err="1">
                          <a:latin typeface="Aptos"/>
                        </a:rPr>
                        <a:t>self.busState</a:t>
                      </a:r>
                      <a:r>
                        <a:rPr lang="en-US" sz="1600" b="0" i="0" u="none" strike="noStrike" noProof="0">
                          <a:latin typeface="Aptos"/>
                        </a:rPr>
                        <a:t> = 0 </a:t>
                      </a:r>
                      <a:endParaRPr lang="en-US" sz="1600"/>
                    </a:p>
                    <a:p>
                      <a:pPr lvl="0" algn="l">
                        <a:lnSpc>
                          <a:spcPct val="100000"/>
                        </a:lnSpc>
                        <a:spcBef>
                          <a:spcPts val="0"/>
                        </a:spcBef>
                        <a:spcAft>
                          <a:spcPts val="0"/>
                        </a:spcAft>
                        <a:buNone/>
                      </a:pPr>
                      <a:r>
                        <a:rPr lang="en-US" sz="1600" b="0" i="0" u="none" strike="noStrike" noProof="0">
                          <a:latin typeface="Aptos"/>
                        </a:rPr>
                        <a:t>    else</a:t>
                      </a:r>
                      <a:endParaRPr lang="en-US" sz="1600"/>
                    </a:p>
                    <a:p>
                      <a:pPr lvl="0" algn="l">
                        <a:lnSpc>
                          <a:spcPct val="100000"/>
                        </a:lnSpc>
                        <a:spcBef>
                          <a:spcPts val="0"/>
                        </a:spcBef>
                        <a:spcAft>
                          <a:spcPts val="0"/>
                        </a:spcAft>
                        <a:buNone/>
                      </a:pPr>
                      <a:r>
                        <a:rPr lang="en-US" sz="1600" b="0" i="0" u="none" strike="noStrike" noProof="0">
                          <a:latin typeface="Aptos"/>
                        </a:rPr>
                        <a:t>        </a:t>
                      </a:r>
                      <a:r>
                        <a:rPr lang="en-US" sz="1600" b="0" i="0" u="none" strike="noStrike" noProof="0" err="1">
                          <a:latin typeface="Aptos"/>
                        </a:rPr>
                        <a:t>self.busState</a:t>
                      </a:r>
                      <a:r>
                        <a:rPr lang="en-US" sz="1600" b="0" i="0" u="none" strike="noStrike" noProof="0">
                          <a:latin typeface="Aptos"/>
                        </a:rPr>
                        <a:t> = -1       </a:t>
                      </a:r>
                      <a:endParaRPr lang="en-US" sz="1600"/>
                    </a:p>
                    <a:p>
                      <a:pPr lvl="0" algn="l">
                        <a:lnSpc>
                          <a:spcPct val="100000"/>
                        </a:lnSpc>
                        <a:spcBef>
                          <a:spcPts val="0"/>
                        </a:spcBef>
                        <a:spcAft>
                          <a:spcPts val="0"/>
                        </a:spcAft>
                        <a:buNone/>
                      </a:pPr>
                      <a:r>
                        <a:rPr lang="en-US" sz="1600" b="0" i="0" u="none" strike="noStrike" noProof="0">
                          <a:latin typeface="Aptos"/>
                        </a:rPr>
                        <a:t>    endif</a:t>
                      </a:r>
                      <a:endParaRPr lang="en-US" sz="1600"/>
                    </a:p>
                    <a:p>
                      <a:pPr lvl="0">
                        <a:buNone/>
                      </a:pPr>
                      <a:r>
                        <a:rPr lang="en-US" sz="1600" b="0" i="0" u="none" strike="noStrike" noProof="0">
                          <a:latin typeface="Aptos"/>
                        </a:rPr>
                        <a:t>endif</a:t>
                      </a:r>
                      <a:endParaRPr lang="en-US" sz="1600"/>
                    </a:p>
                  </a:txBody>
                  <a:tcPr/>
                </a:tc>
                <a:extLst>
                  <a:ext uri="{0D108BD9-81ED-4DB2-BD59-A6C34878D82A}">
                    <a16:rowId xmlns:a16="http://schemas.microsoft.com/office/drawing/2014/main" val="2939704373"/>
                  </a:ext>
                </a:extLst>
              </a:tr>
            </a:tbl>
          </a:graphicData>
        </a:graphic>
      </p:graphicFrame>
      <p:pic>
        <p:nvPicPr>
          <p:cNvPr id="5" name="Picture 4" descr="A screenshot of a computer program&#10;&#10;AI-generated content may be incorrect.">
            <a:extLst>
              <a:ext uri="{FF2B5EF4-FFF2-40B4-BE49-F238E27FC236}">
                <a16:creationId xmlns:a16="http://schemas.microsoft.com/office/drawing/2014/main" id="{EF76E182-6201-6B48-1882-DAA29596D7C3}"/>
              </a:ext>
            </a:extLst>
          </p:cNvPr>
          <p:cNvPicPr>
            <a:picLocks noChangeAspect="1"/>
          </p:cNvPicPr>
          <p:nvPr/>
        </p:nvPicPr>
        <p:blipFill>
          <a:blip r:embed="rId3"/>
          <a:stretch>
            <a:fillRect/>
          </a:stretch>
        </p:blipFill>
        <p:spPr>
          <a:xfrm>
            <a:off x="2522171" y="2919046"/>
            <a:ext cx="3943350" cy="2133600"/>
          </a:xfrm>
          <a:prstGeom prst="rect">
            <a:avLst/>
          </a:prstGeom>
        </p:spPr>
      </p:pic>
      <p:pic>
        <p:nvPicPr>
          <p:cNvPr id="6" name="Picture 5" descr="A yellow box with black text&#10;&#10;AI-generated content may be incorrect.">
            <a:extLst>
              <a:ext uri="{FF2B5EF4-FFF2-40B4-BE49-F238E27FC236}">
                <a16:creationId xmlns:a16="http://schemas.microsoft.com/office/drawing/2014/main" id="{3540CF9E-E9E9-9866-DEA8-1D780B52DBE2}"/>
              </a:ext>
            </a:extLst>
          </p:cNvPr>
          <p:cNvPicPr>
            <a:picLocks noChangeAspect="1"/>
          </p:cNvPicPr>
          <p:nvPr/>
        </p:nvPicPr>
        <p:blipFill>
          <a:blip r:embed="rId4"/>
          <a:stretch>
            <a:fillRect/>
          </a:stretch>
        </p:blipFill>
        <p:spPr>
          <a:xfrm>
            <a:off x="7176478" y="3104784"/>
            <a:ext cx="3505200" cy="1762125"/>
          </a:xfrm>
          <a:prstGeom prst="rect">
            <a:avLst/>
          </a:prstGeom>
        </p:spPr>
      </p:pic>
    </p:spTree>
    <p:extLst>
      <p:ext uri="{BB962C8B-B14F-4D97-AF65-F5344CB8AC3E}">
        <p14:creationId xmlns:p14="http://schemas.microsoft.com/office/powerpoint/2010/main" val="284418336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209A61-04B2-E60E-1E84-05F6CA0F6C9C}"/>
              </a:ext>
            </a:extLst>
          </p:cNvPr>
          <p:cNvSpPr>
            <a:spLocks noGrp="1"/>
          </p:cNvSpPr>
          <p:nvPr>
            <p:ph type="title"/>
          </p:nvPr>
        </p:nvSpPr>
        <p:spPr/>
        <p:txBody>
          <a:bodyPr/>
          <a:lstStyle/>
          <a:p>
            <a:r>
              <a:rPr lang="en-US"/>
              <a:t>SAE J1708 Electronic Parameters</a:t>
            </a:r>
          </a:p>
        </p:txBody>
      </p:sp>
      <p:graphicFrame>
        <p:nvGraphicFramePr>
          <p:cNvPr id="4" name="Content Placeholder 3">
            <a:extLst>
              <a:ext uri="{FF2B5EF4-FFF2-40B4-BE49-F238E27FC236}">
                <a16:creationId xmlns:a16="http://schemas.microsoft.com/office/drawing/2014/main" id="{82AB1CAB-4CCC-0F36-63C3-720C2C816130}"/>
              </a:ext>
            </a:extLst>
          </p:cNvPr>
          <p:cNvGraphicFramePr>
            <a:graphicFrameLocks noGrp="1"/>
          </p:cNvGraphicFramePr>
          <p:nvPr>
            <p:ph idx="1"/>
            <p:extLst>
              <p:ext uri="{D42A27DB-BD31-4B8C-83A1-F6EECF244321}">
                <p14:modId xmlns:p14="http://schemas.microsoft.com/office/powerpoint/2010/main" val="3997508926"/>
              </p:ext>
            </p:extLst>
          </p:nvPr>
        </p:nvGraphicFramePr>
        <p:xfrm>
          <a:off x="3674087" y="1868244"/>
          <a:ext cx="6719886" cy="4813109"/>
        </p:xfrm>
        <a:graphic>
          <a:graphicData uri="http://schemas.openxmlformats.org/drawingml/2006/table">
            <a:tbl>
              <a:tblPr firstRow="1" bandRow="1">
                <a:tableStyleId>{5C22544A-7EE6-4342-B048-85BDC9FD1C3A}</a:tableStyleId>
              </a:tblPr>
              <a:tblGrid>
                <a:gridCol w="2239962">
                  <a:extLst>
                    <a:ext uri="{9D8B030D-6E8A-4147-A177-3AD203B41FA5}">
                      <a16:colId xmlns:a16="http://schemas.microsoft.com/office/drawing/2014/main" val="2117441772"/>
                    </a:ext>
                  </a:extLst>
                </a:gridCol>
                <a:gridCol w="2239962">
                  <a:extLst>
                    <a:ext uri="{9D8B030D-6E8A-4147-A177-3AD203B41FA5}">
                      <a16:colId xmlns:a16="http://schemas.microsoft.com/office/drawing/2014/main" val="3401480321"/>
                    </a:ext>
                  </a:extLst>
                </a:gridCol>
                <a:gridCol w="2239962">
                  <a:extLst>
                    <a:ext uri="{9D8B030D-6E8A-4147-A177-3AD203B41FA5}">
                      <a16:colId xmlns:a16="http://schemas.microsoft.com/office/drawing/2014/main" val="3516707328"/>
                    </a:ext>
                  </a:extLst>
                </a:gridCol>
              </a:tblGrid>
              <a:tr h="345138">
                <a:tc>
                  <a:txBody>
                    <a:bodyPr/>
                    <a:lstStyle/>
                    <a:p>
                      <a:r>
                        <a:rPr lang="en-US"/>
                        <a:t>Rule Name</a:t>
                      </a:r>
                    </a:p>
                  </a:txBody>
                  <a:tcPr/>
                </a:tc>
                <a:tc>
                  <a:txBody>
                    <a:bodyPr/>
                    <a:lstStyle/>
                    <a:p>
                      <a:r>
                        <a:rPr lang="en-US"/>
                        <a:t>Description (SAE )</a:t>
                      </a:r>
                    </a:p>
                  </a:txBody>
                  <a:tcPr/>
                </a:tc>
                <a:tc>
                  <a:txBody>
                    <a:bodyPr/>
                    <a:lstStyle/>
                    <a:p>
                      <a:r>
                        <a:rPr lang="en-US"/>
                        <a:t>OCL</a:t>
                      </a:r>
                    </a:p>
                  </a:txBody>
                  <a:tcPr/>
                </a:tc>
                <a:extLst>
                  <a:ext uri="{0D108BD9-81ED-4DB2-BD59-A6C34878D82A}">
                    <a16:rowId xmlns:a16="http://schemas.microsoft.com/office/drawing/2014/main" val="341948724"/>
                  </a:ext>
                </a:extLst>
              </a:tr>
              <a:tr h="4447349">
                <a:tc>
                  <a:txBody>
                    <a:bodyPr/>
                    <a:lstStyle/>
                    <a:p>
                      <a:r>
                        <a:rPr lang="en-US" sz="1600"/>
                        <a:t>Bus State Constraint</a:t>
                      </a:r>
                    </a:p>
                  </a:txBody>
                  <a:tcPr/>
                </a:tc>
                <a:tc>
                  <a:txBody>
                    <a:bodyPr/>
                    <a:lstStyle/>
                    <a:p>
                      <a:pPr lvl="0">
                        <a:buNone/>
                      </a:pPr>
                      <a:r>
                        <a:rPr lang="en-US" sz="1600" b="0" i="0" u="none" strike="noStrike" noProof="0">
                          <a:latin typeface="Aptos"/>
                        </a:rPr>
                        <a:t>The bus is in a logic 1 (high) state whenever Point A is at least 0.2 V more positive than Point B. The bus is in a logic 0 (low) state whenever Point A is at least 0.2 V more negative than Point B (Points A and B, refer to Figure A1). The bus state is indeterminate when the differential voltage is less than 0.2 V.</a:t>
                      </a:r>
                      <a:endParaRPr lang="en-US" sz="1600"/>
                    </a:p>
                  </a:txBody>
                  <a:tcPr/>
                </a:tc>
                <a:tc>
                  <a:txBody>
                    <a:bodyPr/>
                    <a:lstStyle/>
                    <a:p>
                      <a:pPr lvl="0" algn="l">
                        <a:lnSpc>
                          <a:spcPct val="100000"/>
                        </a:lnSpc>
                        <a:spcBef>
                          <a:spcPts val="0"/>
                        </a:spcBef>
                        <a:spcAft>
                          <a:spcPts val="0"/>
                        </a:spcAft>
                        <a:buNone/>
                      </a:pPr>
                      <a:r>
                        <a:rPr lang="en-US" sz="1600" b="0" i="0" u="none" strike="noStrike" noProof="0">
                          <a:latin typeface="Aptos"/>
                        </a:rPr>
                        <a:t>Context </a:t>
                      </a:r>
                      <a:r>
                        <a:rPr lang="en-US" sz="1600" b="1" i="0" u="none" strike="noStrike" noProof="0">
                          <a:latin typeface="Aptos"/>
                        </a:rPr>
                        <a:t>Bus inv</a:t>
                      </a:r>
                      <a:r>
                        <a:rPr lang="en-US" sz="1600" b="0" i="0" u="none" strike="noStrike" noProof="0">
                          <a:latin typeface="Aptos"/>
                        </a:rPr>
                        <a:t> </a:t>
                      </a:r>
                      <a:r>
                        <a:rPr lang="en-US" sz="1600" b="0" i="0" u="none" strike="noStrike" noProof="0" err="1">
                          <a:latin typeface="Aptos"/>
                        </a:rPr>
                        <a:t>BusStateConstraint</a:t>
                      </a:r>
                      <a:r>
                        <a:rPr lang="en-US" sz="1600" b="0" i="0" u="none" strike="noStrike" noProof="0">
                          <a:latin typeface="Aptos"/>
                        </a:rPr>
                        <a:t>:</a:t>
                      </a:r>
                    </a:p>
                    <a:p>
                      <a:pPr lvl="0" algn="l">
                        <a:lnSpc>
                          <a:spcPct val="100000"/>
                        </a:lnSpc>
                        <a:spcBef>
                          <a:spcPts val="0"/>
                        </a:spcBef>
                        <a:spcAft>
                          <a:spcPts val="0"/>
                        </a:spcAft>
                        <a:buNone/>
                      </a:pPr>
                      <a:r>
                        <a:rPr lang="en-US" sz="1600" b="0" i="0" u="none" strike="noStrike" noProof="0">
                          <a:latin typeface="Aptos"/>
                        </a:rPr>
                        <a:t>if (</a:t>
                      </a:r>
                      <a:r>
                        <a:rPr lang="en-US" sz="1600" b="0" i="0" u="none" strike="noStrike" noProof="0" err="1">
                          <a:latin typeface="Aptos"/>
                        </a:rPr>
                        <a:t>self.pointA</a:t>
                      </a:r>
                      <a:r>
                        <a:rPr lang="en-US" sz="1600" b="0" i="0" u="none" strike="noStrike" noProof="0">
                          <a:latin typeface="Aptos"/>
                        </a:rPr>
                        <a:t> - </a:t>
                      </a:r>
                      <a:r>
                        <a:rPr lang="en-US" sz="1600" b="0" i="0" u="none" strike="noStrike" noProof="0" err="1">
                          <a:latin typeface="Aptos"/>
                        </a:rPr>
                        <a:t>self.pointB</a:t>
                      </a:r>
                      <a:r>
                        <a:rPr lang="en-US" sz="1600" b="0" i="0" u="none" strike="noStrike" noProof="0">
                          <a:latin typeface="Aptos"/>
                        </a:rPr>
                        <a:t>) &gt;= 0.2 then </a:t>
                      </a:r>
                      <a:r>
                        <a:rPr lang="en-US" sz="1600" b="0" i="0" u="none" strike="noStrike" noProof="0" err="1">
                          <a:latin typeface="Aptos"/>
                        </a:rPr>
                        <a:t>self.busState</a:t>
                      </a:r>
                      <a:r>
                        <a:rPr lang="en-US" sz="1600" b="0" i="0" u="none" strike="noStrike" noProof="0">
                          <a:latin typeface="Aptos"/>
                        </a:rPr>
                        <a:t> = 1</a:t>
                      </a:r>
                      <a:endParaRPr lang="en-US" sz="1600"/>
                    </a:p>
                    <a:p>
                      <a:pPr lvl="0" algn="l">
                        <a:lnSpc>
                          <a:spcPct val="100000"/>
                        </a:lnSpc>
                        <a:spcBef>
                          <a:spcPts val="0"/>
                        </a:spcBef>
                        <a:spcAft>
                          <a:spcPts val="0"/>
                        </a:spcAft>
                        <a:buNone/>
                      </a:pPr>
                      <a:r>
                        <a:rPr lang="en-US" sz="1600" b="0" i="0" u="none" strike="noStrike" noProof="0">
                          <a:latin typeface="Aptos"/>
                        </a:rPr>
                        <a:t>    else </a:t>
                      </a:r>
                      <a:endParaRPr lang="en-US" sz="1600"/>
                    </a:p>
                    <a:p>
                      <a:pPr lvl="0" algn="l">
                        <a:lnSpc>
                          <a:spcPct val="100000"/>
                        </a:lnSpc>
                        <a:spcBef>
                          <a:spcPts val="0"/>
                        </a:spcBef>
                        <a:spcAft>
                          <a:spcPts val="0"/>
                        </a:spcAft>
                        <a:buNone/>
                      </a:pPr>
                      <a:r>
                        <a:rPr lang="en-US" sz="1600" b="0" i="0" u="none" strike="noStrike" noProof="0">
                          <a:latin typeface="Aptos"/>
                        </a:rPr>
                        <a:t>        if (</a:t>
                      </a:r>
                      <a:r>
                        <a:rPr lang="en-US" sz="1600" b="0" i="0" u="none" strike="noStrike" noProof="0" err="1">
                          <a:latin typeface="Aptos"/>
                        </a:rPr>
                        <a:t>self.pointA</a:t>
                      </a:r>
                      <a:r>
                        <a:rPr lang="en-US" sz="1600" b="0" i="0" u="none" strike="noStrike" noProof="0">
                          <a:latin typeface="Aptos"/>
                        </a:rPr>
                        <a:t> - </a:t>
                      </a:r>
                      <a:r>
                        <a:rPr lang="en-US" sz="1600" b="0" i="0" u="none" strike="noStrike" noProof="0" err="1">
                          <a:latin typeface="Aptos"/>
                        </a:rPr>
                        <a:t>self.pointB</a:t>
                      </a:r>
                      <a:r>
                        <a:rPr lang="en-US" sz="1600" b="0" i="0" u="none" strike="noStrike" noProof="0">
                          <a:latin typeface="Aptos"/>
                        </a:rPr>
                        <a:t>) &lt;= -0.2 then </a:t>
                      </a:r>
                      <a:r>
                        <a:rPr lang="en-US" sz="1600" b="0" i="0" u="none" strike="noStrike" noProof="0" err="1">
                          <a:latin typeface="Aptos"/>
                        </a:rPr>
                        <a:t>self.busState</a:t>
                      </a:r>
                      <a:r>
                        <a:rPr lang="en-US" sz="1600" b="0" i="0" u="none" strike="noStrike" noProof="0">
                          <a:latin typeface="Aptos"/>
                        </a:rPr>
                        <a:t> = 0 </a:t>
                      </a:r>
                      <a:endParaRPr lang="en-US" sz="1600"/>
                    </a:p>
                    <a:p>
                      <a:pPr lvl="0" algn="l">
                        <a:lnSpc>
                          <a:spcPct val="100000"/>
                        </a:lnSpc>
                        <a:spcBef>
                          <a:spcPts val="0"/>
                        </a:spcBef>
                        <a:spcAft>
                          <a:spcPts val="0"/>
                        </a:spcAft>
                        <a:buNone/>
                      </a:pPr>
                      <a:r>
                        <a:rPr lang="en-US" sz="1600" b="0" i="0" u="none" strike="noStrike" noProof="0">
                          <a:latin typeface="Aptos"/>
                        </a:rPr>
                        <a:t>    else</a:t>
                      </a:r>
                      <a:endParaRPr lang="en-US" sz="1600"/>
                    </a:p>
                    <a:p>
                      <a:pPr lvl="0" algn="l">
                        <a:lnSpc>
                          <a:spcPct val="100000"/>
                        </a:lnSpc>
                        <a:spcBef>
                          <a:spcPts val="0"/>
                        </a:spcBef>
                        <a:spcAft>
                          <a:spcPts val="0"/>
                        </a:spcAft>
                        <a:buNone/>
                      </a:pPr>
                      <a:r>
                        <a:rPr lang="en-US" sz="1600" b="0" i="0" u="none" strike="noStrike" noProof="0">
                          <a:latin typeface="Aptos"/>
                        </a:rPr>
                        <a:t>        </a:t>
                      </a:r>
                      <a:r>
                        <a:rPr lang="en-US" sz="1600" b="0" i="0" u="none" strike="noStrike" noProof="0" err="1">
                          <a:latin typeface="Aptos"/>
                        </a:rPr>
                        <a:t>self.busState</a:t>
                      </a:r>
                      <a:r>
                        <a:rPr lang="en-US" sz="1600" b="0" i="0" u="none" strike="noStrike" noProof="0">
                          <a:latin typeface="Aptos"/>
                        </a:rPr>
                        <a:t> = -1       </a:t>
                      </a:r>
                      <a:endParaRPr lang="en-US" sz="1600"/>
                    </a:p>
                    <a:p>
                      <a:pPr lvl="0" algn="l">
                        <a:lnSpc>
                          <a:spcPct val="100000"/>
                        </a:lnSpc>
                        <a:spcBef>
                          <a:spcPts val="0"/>
                        </a:spcBef>
                        <a:spcAft>
                          <a:spcPts val="0"/>
                        </a:spcAft>
                        <a:buNone/>
                      </a:pPr>
                      <a:r>
                        <a:rPr lang="en-US" sz="1600" b="0" i="0" u="none" strike="noStrike" noProof="0">
                          <a:latin typeface="Aptos"/>
                        </a:rPr>
                        <a:t>    endif</a:t>
                      </a:r>
                      <a:endParaRPr lang="en-US" sz="1600"/>
                    </a:p>
                    <a:p>
                      <a:pPr lvl="0">
                        <a:buNone/>
                      </a:pPr>
                      <a:r>
                        <a:rPr lang="en-US" sz="1600" b="0" i="0" u="none" strike="noStrike" noProof="0">
                          <a:latin typeface="Aptos"/>
                        </a:rPr>
                        <a:t>endif</a:t>
                      </a:r>
                      <a:endParaRPr lang="en-US" sz="1600"/>
                    </a:p>
                  </a:txBody>
                  <a:tcPr/>
                </a:tc>
                <a:extLst>
                  <a:ext uri="{0D108BD9-81ED-4DB2-BD59-A6C34878D82A}">
                    <a16:rowId xmlns:a16="http://schemas.microsoft.com/office/drawing/2014/main" val="2939704373"/>
                  </a:ext>
                </a:extLst>
              </a:tr>
            </a:tbl>
          </a:graphicData>
        </a:graphic>
      </p:graphicFrame>
    </p:spTree>
    <p:extLst>
      <p:ext uri="{BB962C8B-B14F-4D97-AF65-F5344CB8AC3E}">
        <p14:creationId xmlns:p14="http://schemas.microsoft.com/office/powerpoint/2010/main" val="295890438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E4D0B9-E0B3-5B9B-C4BB-3CE5E5F39C5C}"/>
              </a:ext>
            </a:extLst>
          </p:cNvPr>
          <p:cNvSpPr>
            <a:spLocks noGrp="1"/>
          </p:cNvSpPr>
          <p:nvPr>
            <p:ph type="title"/>
          </p:nvPr>
        </p:nvSpPr>
        <p:spPr/>
        <p:txBody>
          <a:bodyPr>
            <a:normAutofit/>
          </a:bodyPr>
          <a:lstStyle/>
          <a:p>
            <a:r>
              <a:rPr lang="en-US" sz="4000"/>
              <a:t>Mitigation Strategy -&gt; Model Validation Example</a:t>
            </a:r>
          </a:p>
        </p:txBody>
      </p:sp>
      <p:graphicFrame>
        <p:nvGraphicFramePr>
          <p:cNvPr id="7" name="Content Placeholder 6">
            <a:extLst>
              <a:ext uri="{FF2B5EF4-FFF2-40B4-BE49-F238E27FC236}">
                <a16:creationId xmlns:a16="http://schemas.microsoft.com/office/drawing/2014/main" id="{AC325A06-B585-1395-D070-DCC5A3D0A35B}"/>
              </a:ext>
            </a:extLst>
          </p:cNvPr>
          <p:cNvGraphicFramePr>
            <a:graphicFrameLocks noGrp="1"/>
          </p:cNvGraphicFramePr>
          <p:nvPr>
            <p:ph sz="half" idx="1"/>
            <p:extLst>
              <p:ext uri="{D42A27DB-BD31-4B8C-83A1-F6EECF244321}">
                <p14:modId xmlns:p14="http://schemas.microsoft.com/office/powerpoint/2010/main" val="3981390716"/>
              </p:ext>
            </p:extLst>
          </p:nvPr>
        </p:nvGraphicFramePr>
        <p:xfrm>
          <a:off x="3251200" y="2021009"/>
          <a:ext cx="5677527" cy="3749040"/>
        </p:xfrm>
        <a:graphic>
          <a:graphicData uri="http://schemas.openxmlformats.org/drawingml/2006/table">
            <a:tbl>
              <a:tblPr firstRow="1" bandRow="1">
                <a:tableStyleId>{10A1B5D5-9B99-4C35-A422-299274C87663}</a:tableStyleId>
              </a:tblPr>
              <a:tblGrid>
                <a:gridCol w="1892509">
                  <a:extLst>
                    <a:ext uri="{9D8B030D-6E8A-4147-A177-3AD203B41FA5}">
                      <a16:colId xmlns:a16="http://schemas.microsoft.com/office/drawing/2014/main" val="764306807"/>
                    </a:ext>
                  </a:extLst>
                </a:gridCol>
                <a:gridCol w="1892509">
                  <a:extLst>
                    <a:ext uri="{9D8B030D-6E8A-4147-A177-3AD203B41FA5}">
                      <a16:colId xmlns:a16="http://schemas.microsoft.com/office/drawing/2014/main" val="1676348723"/>
                    </a:ext>
                  </a:extLst>
                </a:gridCol>
                <a:gridCol w="1892509">
                  <a:extLst>
                    <a:ext uri="{9D8B030D-6E8A-4147-A177-3AD203B41FA5}">
                      <a16:colId xmlns:a16="http://schemas.microsoft.com/office/drawing/2014/main" val="3242087432"/>
                    </a:ext>
                  </a:extLst>
                </a:gridCol>
              </a:tblGrid>
              <a:tr h="370840">
                <a:tc>
                  <a:txBody>
                    <a:bodyPr/>
                    <a:lstStyle/>
                    <a:p>
                      <a:r>
                        <a:rPr lang="en-US"/>
                        <a:t>Vulnerability</a:t>
                      </a:r>
                      <a:endParaRPr lang="en-US" err="1"/>
                    </a:p>
                  </a:txBody>
                  <a:tcPr/>
                </a:tc>
                <a:tc>
                  <a:txBody>
                    <a:bodyPr/>
                    <a:lstStyle/>
                    <a:p>
                      <a:r>
                        <a:rPr lang="en-US"/>
                        <a:t>Mitigation</a:t>
                      </a:r>
                    </a:p>
                  </a:txBody>
                  <a:tcPr/>
                </a:tc>
                <a:tc>
                  <a:txBody>
                    <a:bodyPr/>
                    <a:lstStyle/>
                    <a:p>
                      <a:r>
                        <a:rPr lang="en-US"/>
                        <a:t>OCL Validation ex.</a:t>
                      </a:r>
                    </a:p>
                  </a:txBody>
                  <a:tcPr/>
                </a:tc>
                <a:extLst>
                  <a:ext uri="{0D108BD9-81ED-4DB2-BD59-A6C34878D82A}">
                    <a16:rowId xmlns:a16="http://schemas.microsoft.com/office/drawing/2014/main" val="732842988"/>
                  </a:ext>
                </a:extLst>
              </a:tr>
              <a:tr h="370840">
                <a:tc>
                  <a:txBody>
                    <a:bodyPr/>
                    <a:lstStyle/>
                    <a:p>
                      <a:r>
                        <a:rPr lang="en-US"/>
                        <a:t>Malicious CTS </a:t>
                      </a:r>
                      <a:r>
                        <a:rPr lang="en-US" sz="1800" b="0" i="0" u="none" strike="noStrike" noProof="0">
                          <a:solidFill>
                            <a:srgbClr val="000000"/>
                          </a:solidFill>
                          <a:latin typeface="Aptos"/>
                        </a:rPr>
                        <a:t>(Chatterjee, et Al 2023)</a:t>
                      </a:r>
                      <a:endParaRPr lang="en-US"/>
                    </a:p>
                  </a:txBody>
                  <a:tcPr/>
                </a:tc>
                <a:tc>
                  <a:txBody>
                    <a:bodyPr/>
                    <a:lstStyle/>
                    <a:p>
                      <a:pPr lvl="0">
                        <a:buNone/>
                      </a:pPr>
                      <a:r>
                        <a:rPr lang="en-US" sz="1800" b="0" i="0" u="none" strike="noStrike" noProof="0">
                          <a:latin typeface="Aptos"/>
                        </a:rPr>
                        <a:t>The apparent mitigation against this attack is to ensure invalid CTS messages as used in the attack are ignored. (Chatterjee, et Al 2023)</a:t>
                      </a:r>
                    </a:p>
                  </a:txBody>
                  <a:tcPr/>
                </a:tc>
                <a:tc>
                  <a:txBody>
                    <a:bodyPr/>
                    <a:lstStyle/>
                    <a:p>
                      <a:pPr lvl="0" algn="l">
                        <a:lnSpc>
                          <a:spcPct val="100000"/>
                        </a:lnSpc>
                        <a:spcBef>
                          <a:spcPts val="0"/>
                        </a:spcBef>
                        <a:spcAft>
                          <a:spcPts val="0"/>
                        </a:spcAft>
                        <a:buNone/>
                      </a:pPr>
                      <a:r>
                        <a:rPr lang="en-US" sz="1800" b="1" i="0" u="none" strike="noStrike" noProof="0">
                          <a:latin typeface="Aptos"/>
                        </a:rPr>
                        <a:t>context</a:t>
                      </a:r>
                      <a:r>
                        <a:rPr lang="en-US" sz="1800" b="0" i="0" u="none" strike="noStrike" noProof="0">
                          <a:latin typeface="Aptos"/>
                        </a:rPr>
                        <a:t> </a:t>
                      </a:r>
                      <a:r>
                        <a:rPr lang="en-US" sz="1800" b="0" i="0" u="none" strike="noStrike" noProof="0" err="1">
                          <a:latin typeface="Aptos"/>
                        </a:rPr>
                        <a:t>ClassName</a:t>
                      </a:r>
                    </a:p>
                    <a:p>
                      <a:pPr lvl="0" algn="l">
                        <a:lnSpc>
                          <a:spcPct val="100000"/>
                        </a:lnSpc>
                        <a:spcBef>
                          <a:spcPts val="0"/>
                        </a:spcBef>
                        <a:spcAft>
                          <a:spcPts val="0"/>
                        </a:spcAft>
                        <a:buNone/>
                      </a:pPr>
                      <a:r>
                        <a:rPr lang="en-US" sz="1800" b="1" i="0" u="none" strike="noStrike" noProof="0">
                          <a:latin typeface="Aptos"/>
                        </a:rPr>
                        <a:t>inv </a:t>
                      </a:r>
                      <a:r>
                        <a:rPr lang="en-US" sz="1800" b="0" i="0" u="none" strike="noStrike" noProof="0" err="1">
                          <a:latin typeface="Aptos"/>
                        </a:rPr>
                        <a:t>validNextPacket</a:t>
                      </a:r>
                      <a:r>
                        <a:rPr lang="en-US" sz="1800" b="0" i="0" u="none" strike="noStrike" noProof="0">
                          <a:latin typeface="Aptos"/>
                        </a:rPr>
                        <a:t>:</a:t>
                      </a:r>
                      <a:endParaRPr lang="en-US"/>
                    </a:p>
                    <a:p>
                      <a:pPr lvl="0">
                        <a:buNone/>
                      </a:pPr>
                      <a:r>
                        <a:rPr lang="en-US" sz="1800" b="0" i="0" u="none" strike="noStrike" noProof="0">
                          <a:latin typeface="Aptos"/>
                        </a:rPr>
                        <a:t>    </a:t>
                      </a:r>
                      <a:r>
                        <a:rPr lang="en-US" sz="1800" b="0" i="0" u="none" strike="noStrike" noProof="0" err="1">
                          <a:latin typeface="Aptos"/>
                        </a:rPr>
                        <a:t>nextPacket</a:t>
                      </a:r>
                      <a:r>
                        <a:rPr lang="en-US" sz="1800" b="0" i="0" u="none" strike="noStrike" noProof="0">
                          <a:latin typeface="Aptos"/>
                        </a:rPr>
                        <a:t> &lt;= </a:t>
                      </a:r>
                      <a:r>
                        <a:rPr lang="en-US" sz="1800" b="0" i="0" u="none" strike="noStrike" noProof="0" err="1">
                          <a:latin typeface="Aptos"/>
                        </a:rPr>
                        <a:t>totalPackets</a:t>
                      </a:r>
                      <a:endParaRPr lang="en-US" err="1"/>
                    </a:p>
                  </a:txBody>
                  <a:tcPr/>
                </a:tc>
                <a:extLst>
                  <a:ext uri="{0D108BD9-81ED-4DB2-BD59-A6C34878D82A}">
                    <a16:rowId xmlns:a16="http://schemas.microsoft.com/office/drawing/2014/main" val="381657404"/>
                  </a:ext>
                </a:extLst>
              </a:tr>
            </a:tbl>
          </a:graphicData>
        </a:graphic>
      </p:graphicFrame>
    </p:spTree>
    <p:extLst>
      <p:ext uri="{BB962C8B-B14F-4D97-AF65-F5344CB8AC3E}">
        <p14:creationId xmlns:p14="http://schemas.microsoft.com/office/powerpoint/2010/main" val="29199151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A8652C-7F3C-58BB-9A43-6E794263296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80AF4F9-10B6-2A14-66E9-8E8F1ECCAF29}"/>
              </a:ext>
            </a:extLst>
          </p:cNvPr>
          <p:cNvSpPr>
            <a:spLocks noGrp="1"/>
          </p:cNvSpPr>
          <p:nvPr>
            <p:ph type="title"/>
          </p:nvPr>
        </p:nvSpPr>
        <p:spPr/>
        <p:txBody>
          <a:bodyPr>
            <a:normAutofit/>
          </a:bodyPr>
          <a:lstStyle/>
          <a:p>
            <a:r>
              <a:rPr lang="en-US" sz="4000"/>
              <a:t>Mitigation Strategy -&gt; Model Validation Example</a:t>
            </a:r>
          </a:p>
        </p:txBody>
      </p:sp>
      <p:graphicFrame>
        <p:nvGraphicFramePr>
          <p:cNvPr id="7" name="Content Placeholder 6">
            <a:extLst>
              <a:ext uri="{FF2B5EF4-FFF2-40B4-BE49-F238E27FC236}">
                <a16:creationId xmlns:a16="http://schemas.microsoft.com/office/drawing/2014/main" id="{19377DE4-A132-39B2-3829-0CD0A14E527F}"/>
              </a:ext>
            </a:extLst>
          </p:cNvPr>
          <p:cNvGraphicFramePr>
            <a:graphicFrameLocks noGrp="1"/>
          </p:cNvGraphicFramePr>
          <p:nvPr>
            <p:ph sz="half" idx="1"/>
          </p:nvPr>
        </p:nvGraphicFramePr>
        <p:xfrm>
          <a:off x="3251200" y="2021009"/>
          <a:ext cx="5677527" cy="3749040"/>
        </p:xfrm>
        <a:graphic>
          <a:graphicData uri="http://schemas.openxmlformats.org/drawingml/2006/table">
            <a:tbl>
              <a:tblPr firstRow="1" bandRow="1">
                <a:tableStyleId>{10A1B5D5-9B99-4C35-A422-299274C87663}</a:tableStyleId>
              </a:tblPr>
              <a:tblGrid>
                <a:gridCol w="1892509">
                  <a:extLst>
                    <a:ext uri="{9D8B030D-6E8A-4147-A177-3AD203B41FA5}">
                      <a16:colId xmlns:a16="http://schemas.microsoft.com/office/drawing/2014/main" val="764306807"/>
                    </a:ext>
                  </a:extLst>
                </a:gridCol>
                <a:gridCol w="1892509">
                  <a:extLst>
                    <a:ext uri="{9D8B030D-6E8A-4147-A177-3AD203B41FA5}">
                      <a16:colId xmlns:a16="http://schemas.microsoft.com/office/drawing/2014/main" val="1676348723"/>
                    </a:ext>
                  </a:extLst>
                </a:gridCol>
                <a:gridCol w="1892509">
                  <a:extLst>
                    <a:ext uri="{9D8B030D-6E8A-4147-A177-3AD203B41FA5}">
                      <a16:colId xmlns:a16="http://schemas.microsoft.com/office/drawing/2014/main" val="3242087432"/>
                    </a:ext>
                  </a:extLst>
                </a:gridCol>
              </a:tblGrid>
              <a:tr h="370840">
                <a:tc>
                  <a:txBody>
                    <a:bodyPr/>
                    <a:lstStyle/>
                    <a:p>
                      <a:r>
                        <a:rPr lang="en-US"/>
                        <a:t>Vulnerability</a:t>
                      </a:r>
                      <a:endParaRPr lang="en-US" err="1"/>
                    </a:p>
                  </a:txBody>
                  <a:tcPr/>
                </a:tc>
                <a:tc>
                  <a:txBody>
                    <a:bodyPr/>
                    <a:lstStyle/>
                    <a:p>
                      <a:r>
                        <a:rPr lang="en-US"/>
                        <a:t>Mitigation</a:t>
                      </a:r>
                    </a:p>
                  </a:txBody>
                  <a:tcPr/>
                </a:tc>
                <a:tc>
                  <a:txBody>
                    <a:bodyPr/>
                    <a:lstStyle/>
                    <a:p>
                      <a:r>
                        <a:rPr lang="en-US"/>
                        <a:t>OCL Validation ex.</a:t>
                      </a:r>
                    </a:p>
                  </a:txBody>
                  <a:tcPr/>
                </a:tc>
                <a:extLst>
                  <a:ext uri="{0D108BD9-81ED-4DB2-BD59-A6C34878D82A}">
                    <a16:rowId xmlns:a16="http://schemas.microsoft.com/office/drawing/2014/main" val="732842988"/>
                  </a:ext>
                </a:extLst>
              </a:tr>
              <a:tr h="370840">
                <a:tc>
                  <a:txBody>
                    <a:bodyPr/>
                    <a:lstStyle/>
                    <a:p>
                      <a:r>
                        <a:rPr lang="en-US"/>
                        <a:t>Malicious CTS </a:t>
                      </a:r>
                      <a:r>
                        <a:rPr lang="en-US" sz="1800" b="0" i="0" u="none" strike="noStrike" noProof="0">
                          <a:solidFill>
                            <a:srgbClr val="000000"/>
                          </a:solidFill>
                          <a:latin typeface="Aptos"/>
                        </a:rPr>
                        <a:t>(Chatterjee, et Al 2023)</a:t>
                      </a:r>
                      <a:endParaRPr lang="en-US"/>
                    </a:p>
                  </a:txBody>
                  <a:tcPr/>
                </a:tc>
                <a:tc>
                  <a:txBody>
                    <a:bodyPr/>
                    <a:lstStyle/>
                    <a:p>
                      <a:pPr lvl="0">
                        <a:buNone/>
                      </a:pPr>
                      <a:r>
                        <a:rPr lang="en-US" sz="1800" b="0" i="0" u="none" strike="noStrike" noProof="0">
                          <a:latin typeface="Aptos"/>
                        </a:rPr>
                        <a:t>The apparent mitigation against this attack is to ensure invalid CTS messages as used in the attack are ignored. (Chatterjee, et Al 2023)</a:t>
                      </a:r>
                    </a:p>
                  </a:txBody>
                  <a:tcPr/>
                </a:tc>
                <a:tc>
                  <a:txBody>
                    <a:bodyPr/>
                    <a:lstStyle/>
                    <a:p>
                      <a:pPr lvl="0" algn="l">
                        <a:lnSpc>
                          <a:spcPct val="100000"/>
                        </a:lnSpc>
                        <a:spcBef>
                          <a:spcPts val="0"/>
                        </a:spcBef>
                        <a:spcAft>
                          <a:spcPts val="0"/>
                        </a:spcAft>
                        <a:buNone/>
                      </a:pPr>
                      <a:r>
                        <a:rPr lang="en-US" sz="1800" b="1" i="0" u="none" strike="noStrike" noProof="0">
                          <a:latin typeface="Aptos"/>
                        </a:rPr>
                        <a:t>context</a:t>
                      </a:r>
                      <a:r>
                        <a:rPr lang="en-US" sz="1800" b="0" i="0" u="none" strike="noStrike" noProof="0">
                          <a:latin typeface="Aptos"/>
                        </a:rPr>
                        <a:t> </a:t>
                      </a:r>
                      <a:r>
                        <a:rPr lang="en-US" sz="1800" b="0" i="0" u="none" strike="noStrike" noProof="0" err="1">
                          <a:latin typeface="Aptos"/>
                        </a:rPr>
                        <a:t>ClassName</a:t>
                      </a:r>
                    </a:p>
                    <a:p>
                      <a:pPr lvl="0" algn="l">
                        <a:lnSpc>
                          <a:spcPct val="100000"/>
                        </a:lnSpc>
                        <a:spcBef>
                          <a:spcPts val="0"/>
                        </a:spcBef>
                        <a:spcAft>
                          <a:spcPts val="0"/>
                        </a:spcAft>
                        <a:buNone/>
                      </a:pPr>
                      <a:r>
                        <a:rPr lang="en-US" sz="1800" b="1" i="0" u="none" strike="noStrike" noProof="0">
                          <a:latin typeface="Aptos"/>
                        </a:rPr>
                        <a:t>inv </a:t>
                      </a:r>
                      <a:r>
                        <a:rPr lang="en-US" sz="1800" b="0" i="0" u="none" strike="noStrike" noProof="0" err="1">
                          <a:latin typeface="Aptos"/>
                        </a:rPr>
                        <a:t>validNextPacket</a:t>
                      </a:r>
                      <a:r>
                        <a:rPr lang="en-US" sz="1800" b="0" i="0" u="none" strike="noStrike" noProof="0">
                          <a:latin typeface="Aptos"/>
                        </a:rPr>
                        <a:t>:</a:t>
                      </a:r>
                      <a:endParaRPr lang="en-US"/>
                    </a:p>
                    <a:p>
                      <a:pPr lvl="0">
                        <a:buNone/>
                      </a:pPr>
                      <a:r>
                        <a:rPr lang="en-US" sz="1800" b="0" i="0" u="none" strike="noStrike" noProof="0">
                          <a:latin typeface="Aptos"/>
                        </a:rPr>
                        <a:t>    </a:t>
                      </a:r>
                      <a:r>
                        <a:rPr lang="en-US" sz="1800" b="0" i="0" u="none" strike="noStrike" noProof="0" err="1">
                          <a:latin typeface="Aptos"/>
                        </a:rPr>
                        <a:t>nextPacket</a:t>
                      </a:r>
                      <a:r>
                        <a:rPr lang="en-US" sz="1800" b="0" i="0" u="none" strike="noStrike" noProof="0">
                          <a:latin typeface="Aptos"/>
                        </a:rPr>
                        <a:t> &lt;= </a:t>
                      </a:r>
                      <a:r>
                        <a:rPr lang="en-US" sz="1800" b="0" i="0" u="none" strike="noStrike" noProof="0" err="1">
                          <a:latin typeface="Aptos"/>
                        </a:rPr>
                        <a:t>totalPackets</a:t>
                      </a:r>
                      <a:endParaRPr lang="en-US" err="1"/>
                    </a:p>
                  </a:txBody>
                  <a:tcPr/>
                </a:tc>
                <a:extLst>
                  <a:ext uri="{0D108BD9-81ED-4DB2-BD59-A6C34878D82A}">
                    <a16:rowId xmlns:a16="http://schemas.microsoft.com/office/drawing/2014/main" val="381657404"/>
                  </a:ext>
                </a:extLst>
              </a:tr>
            </a:tbl>
          </a:graphicData>
        </a:graphic>
      </p:graphicFrame>
      <p:pic>
        <p:nvPicPr>
          <p:cNvPr id="4" name="Picture 3" descr="A screenshot of a computer program&#10;&#10;AI-generated content may be incorrect.">
            <a:extLst>
              <a:ext uri="{FF2B5EF4-FFF2-40B4-BE49-F238E27FC236}">
                <a16:creationId xmlns:a16="http://schemas.microsoft.com/office/drawing/2014/main" id="{223F9E2F-D3E9-3944-DE03-6D9CE3811984}"/>
              </a:ext>
            </a:extLst>
          </p:cNvPr>
          <p:cNvPicPr>
            <a:picLocks noChangeAspect="1"/>
          </p:cNvPicPr>
          <p:nvPr/>
        </p:nvPicPr>
        <p:blipFill>
          <a:blip r:embed="rId3"/>
          <a:stretch>
            <a:fillRect/>
          </a:stretch>
        </p:blipFill>
        <p:spPr>
          <a:xfrm>
            <a:off x="1848093" y="2821353"/>
            <a:ext cx="3943350" cy="2133600"/>
          </a:xfrm>
          <a:prstGeom prst="rect">
            <a:avLst/>
          </a:prstGeom>
        </p:spPr>
      </p:pic>
      <p:pic>
        <p:nvPicPr>
          <p:cNvPr id="6" name="Picture 5" descr="A yellow box with black text&#10;&#10;AI-generated content may be incorrect.">
            <a:extLst>
              <a:ext uri="{FF2B5EF4-FFF2-40B4-BE49-F238E27FC236}">
                <a16:creationId xmlns:a16="http://schemas.microsoft.com/office/drawing/2014/main" id="{1F097392-701D-2D14-54B4-4B62D197F503}"/>
              </a:ext>
            </a:extLst>
          </p:cNvPr>
          <p:cNvPicPr>
            <a:picLocks noChangeAspect="1"/>
          </p:cNvPicPr>
          <p:nvPr/>
        </p:nvPicPr>
        <p:blipFill>
          <a:blip r:embed="rId4"/>
          <a:stretch>
            <a:fillRect/>
          </a:stretch>
        </p:blipFill>
        <p:spPr>
          <a:xfrm>
            <a:off x="6209325" y="2928938"/>
            <a:ext cx="3700584" cy="1918432"/>
          </a:xfrm>
          <a:prstGeom prst="rect">
            <a:avLst/>
          </a:prstGeom>
        </p:spPr>
      </p:pic>
    </p:spTree>
    <p:extLst>
      <p:ext uri="{BB962C8B-B14F-4D97-AF65-F5344CB8AC3E}">
        <p14:creationId xmlns:p14="http://schemas.microsoft.com/office/powerpoint/2010/main" val="14652334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ptos" panose="020B00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TotalTime>
  <Words>780</Words>
  <Application>Microsoft Office PowerPoint</Application>
  <PresentationFormat>Widescreen</PresentationFormat>
  <Paragraphs>61</Paragraphs>
  <Slides>5</Slides>
  <Notes>4</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vt:i4>
      </vt:variant>
    </vt:vector>
  </HeadingPairs>
  <TitlesOfParts>
    <vt:vector size="10" baseType="lpstr">
      <vt:lpstr>Aptos</vt:lpstr>
      <vt:lpstr>Aptos Display</vt:lpstr>
      <vt:lpstr>Arial</vt:lpstr>
      <vt:lpstr>Calibri</vt:lpstr>
      <vt:lpstr>office theme</vt:lpstr>
      <vt:lpstr>Example video of model validation</vt:lpstr>
      <vt:lpstr>SAE J1708 Electronic Parameters</vt:lpstr>
      <vt:lpstr>SAE J1708 Electronic Parameters</vt:lpstr>
      <vt:lpstr>Mitigation Strategy -&gt; Model Validation Example</vt:lpstr>
      <vt:lpstr>Mitigation Strategy -&gt; Model Validation Example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Adeboyejo,Adedapo</cp:lastModifiedBy>
  <cp:revision>104</cp:revision>
  <dcterms:created xsi:type="dcterms:W3CDTF">2025-04-05T20:55:15Z</dcterms:created>
  <dcterms:modified xsi:type="dcterms:W3CDTF">2025-05-21T19:01:09Z</dcterms:modified>
</cp:coreProperties>
</file>